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bg-BG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Приходна част на Бюджет 2022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E53-48FE-A3FE-BB9D2D074A5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9CE-4F01-9EB1-1F4E09D892D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9CE-4F01-9EB1-1F4E09D892D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9CE-4F01-9EB1-1F4E09D892D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9CE-4F01-9EB1-1F4E09D892D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Субсидии от ЦБ</c:v>
                </c:pt>
                <c:pt idx="1">
                  <c:v>Имуществени данъци</c:v>
                </c:pt>
                <c:pt idx="2">
                  <c:v>Неданъчни приходи</c:v>
                </c:pt>
                <c:pt idx="3">
                  <c:v>Финнасиране на бюджетното салдо</c:v>
                </c:pt>
                <c:pt idx="4">
                  <c:v>Други приходи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0.55000000000000004</c:v>
                </c:pt>
                <c:pt idx="1">
                  <c:v>0.06</c:v>
                </c:pt>
                <c:pt idx="2">
                  <c:v>0.2</c:v>
                </c:pt>
                <c:pt idx="3">
                  <c:v>0.14000000000000001</c:v>
                </c:pt>
                <c:pt idx="4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53-48FE-A3FE-BB9D2D074A56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bg-BG" smtClean="0"/>
              <a:t>Щракнете, за да редактирате стила на подзаглавието в образеца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/>
              <a:t>3/15/2022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bg-BG" smtClean="0"/>
              <a:t>Щракнете върху иконата, за да добавите картина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3/15/2022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лавие и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3/15/2022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3/15/2022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ичка с им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3/15/2022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3/15/2022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и с карти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bg-BG" smtClean="0"/>
              <a:t>Щракнете върху иконата, за да добавите картина</a:t>
            </a:r>
            <a:endParaRPr lang="en-US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bg-BG" smtClean="0"/>
              <a:t>Щракнете върху иконата, за да добавите картина</a:t>
            </a:r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bg-BG" smtClean="0"/>
              <a:t>Щракнете върху иконата, за да добавите картина</a:t>
            </a:r>
            <a:endParaRPr lang="en-US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3/15/2022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3/15/2022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3/15/2022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3/15/2022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3/15/2022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3/15/2022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3/15/2022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3/15/2022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3/15/2022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3/15/2022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bg-BG" smtClean="0"/>
              <a:t>Щракнете върху иконата, за да добавите картина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3/15/2022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/>
              <a:pPr/>
              <a:t>3/15/2022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1741118" y="538620"/>
            <a:ext cx="9219156" cy="1653436"/>
          </a:xfrm>
        </p:spPr>
        <p:txBody>
          <a:bodyPr/>
          <a:lstStyle/>
          <a:p>
            <a:pPr algn="ctr"/>
            <a:r>
              <a:rPr lang="bg-BG" b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Община полски тръмбеш</a:t>
            </a:r>
            <a:endParaRPr lang="bg-BG" b="1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741118" y="2755726"/>
            <a:ext cx="9306838" cy="2502074"/>
          </a:xfrm>
        </p:spPr>
        <p:txBody>
          <a:bodyPr>
            <a:normAutofit/>
          </a:bodyPr>
          <a:lstStyle/>
          <a:p>
            <a:pPr algn="ctr"/>
            <a:r>
              <a:rPr lang="bg-BG" sz="4800" smtClean="0">
                <a:solidFill>
                  <a:schemeClr val="bg2">
                    <a:lumMod val="75000"/>
                  </a:schemeClr>
                </a:solidFill>
              </a:rPr>
              <a:t>ПРОЕКТОБЮДЖЕТ </a:t>
            </a:r>
            <a:r>
              <a:rPr lang="bg-BG" sz="4800">
                <a:solidFill>
                  <a:schemeClr val="bg2">
                    <a:lumMod val="75000"/>
                  </a:schemeClr>
                </a:solidFill>
              </a:rPr>
              <a:t>ЗА </a:t>
            </a:r>
            <a:r>
              <a:rPr lang="bg-BG" sz="4800" smtClean="0">
                <a:solidFill>
                  <a:schemeClr val="bg2">
                    <a:lumMod val="75000"/>
                  </a:schemeClr>
                </a:solidFill>
              </a:rPr>
              <a:t>202</a:t>
            </a:r>
            <a:r>
              <a:rPr lang="en-US" sz="4800" smtClean="0">
                <a:solidFill>
                  <a:schemeClr val="bg2">
                    <a:lumMod val="75000"/>
                  </a:schemeClr>
                </a:solidFill>
              </a:rPr>
              <a:t>2</a:t>
            </a:r>
            <a:r>
              <a:rPr lang="bg-BG" sz="4800" smtClean="0">
                <a:solidFill>
                  <a:schemeClr val="bg2">
                    <a:lumMod val="75000"/>
                  </a:schemeClr>
                </a:solidFill>
              </a:rPr>
              <a:t> - акценти</a:t>
            </a:r>
            <a:endParaRPr lang="bg-BG" sz="480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11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авоъгълник 1"/>
          <p:cNvSpPr/>
          <p:nvPr/>
        </p:nvSpPr>
        <p:spPr>
          <a:xfrm>
            <a:off x="1045029" y="452176"/>
            <a:ext cx="1057086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smtClean="0"/>
              <a:t>3. Функция </a:t>
            </a:r>
            <a:r>
              <a:rPr lang="ru-RU" b="1" u="sng"/>
              <a:t>ІІІ – Образование</a:t>
            </a:r>
          </a:p>
          <a:p>
            <a:r>
              <a:rPr lang="ru-RU" smtClean="0"/>
              <a:t>	</a:t>
            </a:r>
            <a:r>
              <a:rPr lang="ru-RU" err="1" smtClean="0"/>
              <a:t>Планираните</a:t>
            </a:r>
            <a:r>
              <a:rPr lang="ru-RU" smtClean="0"/>
              <a:t> </a:t>
            </a:r>
            <a:r>
              <a:rPr lang="ru-RU"/>
              <a:t>средства в </a:t>
            </a:r>
            <a:r>
              <a:rPr lang="ru-RU" err="1"/>
              <a:t>тази</a:t>
            </a:r>
            <a:r>
              <a:rPr lang="ru-RU"/>
              <a:t> функция </a:t>
            </a:r>
            <a:r>
              <a:rPr lang="ru-RU" err="1"/>
              <a:t>са</a:t>
            </a:r>
            <a:r>
              <a:rPr lang="ru-RU"/>
              <a:t> в размер на </a:t>
            </a:r>
            <a:r>
              <a:rPr lang="ru-RU" smtClean="0"/>
              <a:t>5 895 838 лв</a:t>
            </a:r>
            <a:r>
              <a:rPr lang="ru-RU"/>
              <a:t>. </a:t>
            </a:r>
            <a:r>
              <a:rPr lang="ru-RU" err="1"/>
              <a:t>Дейностите</a:t>
            </a:r>
            <a:r>
              <a:rPr lang="ru-RU"/>
              <a:t> по </a:t>
            </a:r>
            <a:r>
              <a:rPr lang="ru-RU" err="1"/>
              <a:t>възпитание</a:t>
            </a:r>
            <a:r>
              <a:rPr lang="ru-RU"/>
              <a:t> и обучение на </a:t>
            </a:r>
            <a:r>
              <a:rPr lang="ru-RU" err="1"/>
              <a:t>децата</a:t>
            </a:r>
            <a:r>
              <a:rPr lang="ru-RU"/>
              <a:t> и </a:t>
            </a:r>
            <a:r>
              <a:rPr lang="ru-RU" err="1"/>
              <a:t>учениците</a:t>
            </a:r>
            <a:r>
              <a:rPr lang="ru-RU"/>
              <a:t> в </a:t>
            </a:r>
            <a:r>
              <a:rPr lang="ru-RU" err="1"/>
              <a:t>детските</a:t>
            </a:r>
            <a:r>
              <a:rPr lang="ru-RU"/>
              <a:t> </a:t>
            </a:r>
            <a:r>
              <a:rPr lang="ru-RU" err="1"/>
              <a:t>градини</a:t>
            </a:r>
            <a:r>
              <a:rPr lang="ru-RU"/>
              <a:t> и </a:t>
            </a:r>
            <a:r>
              <a:rPr lang="ru-RU" err="1"/>
              <a:t>училищата</a:t>
            </a:r>
            <a:r>
              <a:rPr lang="ru-RU"/>
              <a:t>, се </a:t>
            </a:r>
            <a:r>
              <a:rPr lang="ru-RU" err="1"/>
              <a:t>финансират</a:t>
            </a:r>
            <a:r>
              <a:rPr lang="ru-RU"/>
              <a:t> по </a:t>
            </a:r>
            <a:r>
              <a:rPr lang="ru-RU" err="1"/>
              <a:t>стандарти</a:t>
            </a:r>
            <a:r>
              <a:rPr lang="ru-RU"/>
              <a:t> за </a:t>
            </a:r>
            <a:r>
              <a:rPr lang="ru-RU" err="1"/>
              <a:t>дете</a:t>
            </a:r>
            <a:r>
              <a:rPr lang="ru-RU"/>
              <a:t> или ученик, </a:t>
            </a:r>
            <a:r>
              <a:rPr lang="ru-RU" err="1"/>
              <a:t>стандарти</a:t>
            </a:r>
            <a:r>
              <a:rPr lang="ru-RU"/>
              <a:t> за </a:t>
            </a:r>
            <a:r>
              <a:rPr lang="ru-RU" err="1"/>
              <a:t>група</a:t>
            </a:r>
            <a:r>
              <a:rPr lang="ru-RU"/>
              <a:t>/</a:t>
            </a:r>
            <a:r>
              <a:rPr lang="ru-RU" err="1"/>
              <a:t>паралелка</a:t>
            </a:r>
            <a:r>
              <a:rPr lang="ru-RU"/>
              <a:t> и </a:t>
            </a:r>
            <a:r>
              <a:rPr lang="ru-RU" err="1"/>
              <a:t>стандарти</a:t>
            </a:r>
            <a:r>
              <a:rPr lang="ru-RU"/>
              <a:t> за институция, </a:t>
            </a:r>
            <a:r>
              <a:rPr lang="ru-RU" err="1"/>
              <a:t>като</a:t>
            </a:r>
            <a:r>
              <a:rPr lang="ru-RU"/>
              <a:t> за </a:t>
            </a:r>
            <a:r>
              <a:rPr lang="ru-RU" smtClean="0"/>
              <a:t>2022 </a:t>
            </a:r>
            <a:r>
              <a:rPr lang="ru-RU"/>
              <a:t>г. </a:t>
            </a:r>
            <a:r>
              <a:rPr lang="ru-RU" err="1"/>
              <a:t>са</a:t>
            </a:r>
            <a:r>
              <a:rPr lang="ru-RU"/>
              <a:t> в размер на </a:t>
            </a:r>
            <a:r>
              <a:rPr lang="ru-RU" smtClean="0"/>
              <a:t>5 324 705 </a:t>
            </a:r>
            <a:r>
              <a:rPr lang="ru-RU" err="1"/>
              <a:t>лв</a:t>
            </a:r>
            <a:r>
              <a:rPr lang="ru-RU" smtClean="0"/>
              <a:t>. </a:t>
            </a:r>
            <a:r>
              <a:rPr lang="ru-RU" err="1" smtClean="0"/>
              <a:t>Планираните</a:t>
            </a:r>
            <a:r>
              <a:rPr lang="ru-RU" smtClean="0"/>
              <a:t> </a:t>
            </a:r>
            <a:r>
              <a:rPr lang="ru-RU" err="1" smtClean="0"/>
              <a:t>разходи</a:t>
            </a:r>
            <a:r>
              <a:rPr lang="ru-RU" smtClean="0"/>
              <a:t> </a:t>
            </a:r>
            <a:r>
              <a:rPr lang="ru-RU" err="1" smtClean="0"/>
              <a:t>са</a:t>
            </a:r>
            <a:r>
              <a:rPr lang="ru-RU" smtClean="0"/>
              <a:t> </a:t>
            </a:r>
            <a:r>
              <a:rPr lang="ru-RU" err="1" smtClean="0"/>
              <a:t>разпределени</a:t>
            </a:r>
            <a:r>
              <a:rPr lang="ru-RU" smtClean="0"/>
              <a:t>, </a:t>
            </a:r>
            <a:r>
              <a:rPr lang="ru-RU" err="1" smtClean="0"/>
              <a:t>както</a:t>
            </a:r>
            <a:r>
              <a:rPr lang="ru-RU" smtClean="0"/>
              <a:t> </a:t>
            </a:r>
            <a:r>
              <a:rPr lang="ru-RU" err="1" smtClean="0"/>
              <a:t>следва</a:t>
            </a:r>
            <a:r>
              <a:rPr lang="ru-RU" smtClean="0"/>
              <a:t>:</a:t>
            </a:r>
          </a:p>
          <a:p>
            <a:pPr marL="285750" indent="-285750">
              <a:buFontTx/>
              <a:buChar char="-"/>
            </a:pPr>
            <a:r>
              <a:rPr lang="ru-RU" smtClean="0"/>
              <a:t>Детски </a:t>
            </a:r>
            <a:r>
              <a:rPr lang="ru-RU" err="1" smtClean="0"/>
              <a:t>градини</a:t>
            </a:r>
            <a:r>
              <a:rPr lang="ru-RU" smtClean="0"/>
              <a:t> -  1 432 769 лв.;</a:t>
            </a:r>
          </a:p>
          <a:p>
            <a:pPr marL="285750" indent="-285750">
              <a:buFontTx/>
              <a:buChar char="-"/>
            </a:pPr>
            <a:r>
              <a:rPr lang="ru-RU" err="1"/>
              <a:t>Подготвителна</a:t>
            </a:r>
            <a:r>
              <a:rPr lang="ru-RU"/>
              <a:t> </a:t>
            </a:r>
            <a:r>
              <a:rPr lang="ru-RU" err="1"/>
              <a:t>група</a:t>
            </a:r>
            <a:r>
              <a:rPr lang="ru-RU"/>
              <a:t> в </a:t>
            </a:r>
            <a:r>
              <a:rPr lang="ru-RU" smtClean="0"/>
              <a:t>училище -  115 795 лв.;</a:t>
            </a:r>
          </a:p>
          <a:p>
            <a:pPr marL="285750" indent="-285750">
              <a:buFontTx/>
              <a:buChar char="-"/>
            </a:pPr>
            <a:r>
              <a:rPr lang="ru-RU" err="1"/>
              <a:t>Неспециализирани</a:t>
            </a:r>
            <a:r>
              <a:rPr lang="ru-RU"/>
              <a:t> </a:t>
            </a:r>
            <a:r>
              <a:rPr lang="ru-RU" smtClean="0"/>
              <a:t>училища – 3 264 035 </a:t>
            </a:r>
            <a:r>
              <a:rPr lang="ru-RU" err="1" smtClean="0"/>
              <a:t>лв</a:t>
            </a:r>
            <a:r>
              <a:rPr lang="ru-RU" smtClean="0"/>
              <a:t>.;</a:t>
            </a:r>
          </a:p>
          <a:p>
            <a:pPr marL="285750" indent="-285750">
              <a:buFontTx/>
              <a:buChar char="-"/>
            </a:pPr>
            <a:r>
              <a:rPr lang="ru-RU" err="1"/>
              <a:t>Професионални</a:t>
            </a:r>
            <a:r>
              <a:rPr lang="ru-RU"/>
              <a:t> гимназии и </a:t>
            </a:r>
            <a:r>
              <a:rPr lang="ru-RU" err="1"/>
              <a:t>паралелки</a:t>
            </a:r>
            <a:r>
              <a:rPr lang="ru-RU"/>
              <a:t> за </a:t>
            </a:r>
            <a:r>
              <a:rPr lang="ru-RU" err="1"/>
              <a:t>професионална</a:t>
            </a:r>
            <a:r>
              <a:rPr lang="ru-RU"/>
              <a:t> </a:t>
            </a:r>
            <a:r>
              <a:rPr lang="ru-RU" smtClean="0"/>
              <a:t>подготовка – 880 916 </a:t>
            </a:r>
            <a:r>
              <a:rPr lang="ru-RU" err="1" smtClean="0"/>
              <a:t>лв</a:t>
            </a:r>
            <a:r>
              <a:rPr lang="ru-RU" smtClean="0"/>
              <a:t>.;</a:t>
            </a:r>
          </a:p>
          <a:p>
            <a:pPr marL="285750" indent="-285750">
              <a:buFontTx/>
              <a:buChar char="-"/>
            </a:pPr>
            <a:r>
              <a:rPr lang="ru-RU" err="1"/>
              <a:t>Ресурсно</a:t>
            </a:r>
            <a:r>
              <a:rPr lang="ru-RU"/>
              <a:t> </a:t>
            </a:r>
            <a:r>
              <a:rPr lang="ru-RU" err="1" smtClean="0"/>
              <a:t>подпомагане</a:t>
            </a:r>
            <a:r>
              <a:rPr lang="ru-RU"/>
              <a:t> </a:t>
            </a:r>
            <a:r>
              <a:rPr lang="ru-RU" smtClean="0"/>
              <a:t>– 92 405 </a:t>
            </a:r>
            <a:r>
              <a:rPr lang="ru-RU" err="1" smtClean="0"/>
              <a:t>лв</a:t>
            </a:r>
            <a:r>
              <a:rPr lang="ru-RU" smtClean="0"/>
              <a:t>.;</a:t>
            </a:r>
          </a:p>
          <a:p>
            <a:pPr marL="285750" indent="-285750">
              <a:buFontTx/>
              <a:buChar char="-"/>
            </a:pPr>
            <a:r>
              <a:rPr lang="ru-RU" err="1"/>
              <a:t>Други</a:t>
            </a:r>
            <a:r>
              <a:rPr lang="ru-RU"/>
              <a:t> </a:t>
            </a:r>
            <a:r>
              <a:rPr lang="ru-RU" err="1"/>
              <a:t>дейности</a:t>
            </a:r>
            <a:r>
              <a:rPr lang="ru-RU"/>
              <a:t> по </a:t>
            </a:r>
            <a:r>
              <a:rPr lang="ru-RU" err="1" smtClean="0"/>
              <a:t>образованието</a:t>
            </a:r>
            <a:r>
              <a:rPr lang="ru-RU" smtClean="0"/>
              <a:t>/</a:t>
            </a:r>
            <a:r>
              <a:rPr lang="ru-RU" err="1" smtClean="0"/>
              <a:t>безплатен</a:t>
            </a:r>
            <a:r>
              <a:rPr lang="ru-RU" smtClean="0"/>
              <a:t> </a:t>
            </a:r>
            <a:r>
              <a:rPr lang="ru-RU"/>
              <a:t>транспорт на </a:t>
            </a:r>
            <a:r>
              <a:rPr lang="ru-RU" err="1"/>
              <a:t>децата</a:t>
            </a:r>
            <a:r>
              <a:rPr lang="ru-RU"/>
              <a:t> в </a:t>
            </a:r>
            <a:r>
              <a:rPr lang="ru-RU" err="1"/>
              <a:t>задължителна</a:t>
            </a:r>
            <a:r>
              <a:rPr lang="ru-RU"/>
              <a:t> </a:t>
            </a:r>
            <a:r>
              <a:rPr lang="ru-RU" err="1"/>
              <a:t>предучилищна</a:t>
            </a:r>
            <a:r>
              <a:rPr lang="ru-RU"/>
              <a:t> </a:t>
            </a:r>
            <a:r>
              <a:rPr lang="ru-RU" err="1"/>
              <a:t>възраст</a:t>
            </a:r>
            <a:r>
              <a:rPr lang="ru-RU"/>
              <a:t> и за </a:t>
            </a:r>
            <a:r>
              <a:rPr lang="ru-RU" err="1"/>
              <a:t>учениците</a:t>
            </a:r>
            <a:r>
              <a:rPr lang="ru-RU"/>
              <a:t>, и </a:t>
            </a:r>
            <a:r>
              <a:rPr lang="ru-RU" err="1" smtClean="0"/>
              <a:t>поддръжка</a:t>
            </a:r>
            <a:r>
              <a:rPr lang="ru-RU" smtClean="0"/>
              <a:t> </a:t>
            </a:r>
            <a:r>
              <a:rPr lang="ru-RU"/>
              <a:t>на </a:t>
            </a:r>
            <a:r>
              <a:rPr lang="ru-RU" err="1" smtClean="0"/>
              <a:t>автобуси</a:t>
            </a:r>
            <a:r>
              <a:rPr lang="ru-RU" smtClean="0"/>
              <a:t>/ - 109 918лв.;</a:t>
            </a:r>
          </a:p>
          <a:p>
            <a:endParaRPr lang="ru-RU"/>
          </a:p>
          <a:p>
            <a:r>
              <a:rPr lang="ru-RU" b="1" u="sng" smtClean="0"/>
              <a:t>4. Функция </a:t>
            </a:r>
            <a:r>
              <a:rPr lang="ru-RU" b="1" u="sng"/>
              <a:t>І</a:t>
            </a:r>
            <a:r>
              <a:rPr lang="en-US" b="1" u="sng"/>
              <a:t>V – </a:t>
            </a:r>
            <a:r>
              <a:rPr lang="ru-RU" b="1" u="sng" err="1"/>
              <a:t>Здравеопазване</a:t>
            </a:r>
            <a:endParaRPr lang="ru-RU" b="1" u="sng"/>
          </a:p>
          <a:p>
            <a:r>
              <a:rPr lang="ru-RU" smtClean="0"/>
              <a:t> 	За 2022г</a:t>
            </a:r>
            <a:r>
              <a:rPr lang="ru-RU"/>
              <a:t>. за функция „</a:t>
            </a:r>
            <a:r>
              <a:rPr lang="ru-RU" err="1"/>
              <a:t>Здравеопазване</a:t>
            </a:r>
            <a:r>
              <a:rPr lang="ru-RU"/>
              <a:t>“ се </a:t>
            </a:r>
            <a:r>
              <a:rPr lang="ru-RU" err="1"/>
              <a:t>планират</a:t>
            </a:r>
            <a:r>
              <a:rPr lang="ru-RU"/>
              <a:t> средства в размер на </a:t>
            </a:r>
            <a:r>
              <a:rPr lang="ru-RU" smtClean="0"/>
              <a:t>127 307 </a:t>
            </a:r>
            <a:r>
              <a:rPr lang="ru-RU" err="1" smtClean="0"/>
              <a:t>лв</a:t>
            </a:r>
            <a:r>
              <a:rPr lang="ru-RU"/>
              <a:t>. </a:t>
            </a:r>
            <a:r>
              <a:rPr lang="ru-RU" err="1"/>
              <a:t>Средствата</a:t>
            </a:r>
            <a:r>
              <a:rPr lang="ru-RU"/>
              <a:t> </a:t>
            </a:r>
            <a:r>
              <a:rPr lang="ru-RU" err="1"/>
              <a:t>са</a:t>
            </a:r>
            <a:r>
              <a:rPr lang="ru-RU"/>
              <a:t> за заплати и </a:t>
            </a:r>
            <a:r>
              <a:rPr lang="ru-RU" err="1"/>
              <a:t>осигурителни</a:t>
            </a:r>
            <a:r>
              <a:rPr lang="ru-RU"/>
              <a:t> </a:t>
            </a:r>
            <a:r>
              <a:rPr lang="ru-RU" err="1"/>
              <a:t>плащания</a:t>
            </a:r>
            <a:r>
              <a:rPr lang="ru-RU"/>
              <a:t> и </a:t>
            </a:r>
            <a:r>
              <a:rPr lang="ru-RU" err="1"/>
              <a:t>издръжка</a:t>
            </a:r>
            <a:r>
              <a:rPr lang="ru-RU"/>
              <a:t> </a:t>
            </a:r>
            <a:r>
              <a:rPr lang="ru-RU" smtClean="0"/>
              <a:t>на персонала, </a:t>
            </a:r>
            <a:r>
              <a:rPr lang="ru-RU" err="1" smtClean="0"/>
              <a:t>работещ</a:t>
            </a:r>
            <a:r>
              <a:rPr lang="ru-RU" smtClean="0"/>
              <a:t> </a:t>
            </a:r>
            <a:r>
              <a:rPr lang="ru-RU"/>
              <a:t>в </a:t>
            </a:r>
            <a:r>
              <a:rPr lang="ru-RU" err="1" smtClean="0"/>
              <a:t>здравни</a:t>
            </a:r>
            <a:r>
              <a:rPr lang="ru-RU" smtClean="0"/>
              <a:t> </a:t>
            </a:r>
            <a:r>
              <a:rPr lang="ru-RU" err="1"/>
              <a:t>кабинети</a:t>
            </a:r>
            <a:r>
              <a:rPr lang="ru-RU"/>
              <a:t> в училища и детски заведения в Община </a:t>
            </a:r>
            <a:r>
              <a:rPr lang="ru-RU" err="1"/>
              <a:t>Полски</a:t>
            </a:r>
            <a:r>
              <a:rPr lang="ru-RU"/>
              <a:t> </a:t>
            </a:r>
            <a:r>
              <a:rPr lang="ru-RU" err="1" smtClean="0"/>
              <a:t>Тръмбеш</a:t>
            </a:r>
            <a:r>
              <a:rPr lang="ru-RU" smtClean="0"/>
              <a:t>, </a:t>
            </a:r>
            <a:r>
              <a:rPr lang="ru-RU" err="1" smtClean="0"/>
              <a:t>както</a:t>
            </a:r>
            <a:r>
              <a:rPr lang="ru-RU"/>
              <a:t> и за заплати и </a:t>
            </a:r>
            <a:r>
              <a:rPr lang="ru-RU" err="1"/>
              <a:t>осигурителни</a:t>
            </a:r>
            <a:r>
              <a:rPr lang="ru-RU"/>
              <a:t> </a:t>
            </a:r>
            <a:r>
              <a:rPr lang="ru-RU" err="1"/>
              <a:t>плащания</a:t>
            </a:r>
            <a:r>
              <a:rPr lang="ru-RU"/>
              <a:t>, СБКО, </a:t>
            </a:r>
            <a:r>
              <a:rPr lang="ru-RU" err="1"/>
              <a:t>работно</a:t>
            </a:r>
            <a:r>
              <a:rPr lang="ru-RU"/>
              <a:t> облекло и средства по ЗЗБУТ за </a:t>
            </a:r>
            <a:r>
              <a:rPr lang="ru-RU" err="1" smtClean="0"/>
              <a:t>здравния</a:t>
            </a:r>
            <a:r>
              <a:rPr lang="ru-RU" smtClean="0"/>
              <a:t> </a:t>
            </a:r>
            <a:r>
              <a:rPr lang="ru-RU"/>
              <a:t>медиатор. </a:t>
            </a:r>
          </a:p>
          <a:p>
            <a:pPr marL="285750" indent="-285750">
              <a:buFontTx/>
              <a:buChar char="-"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683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авоъгълник 1"/>
          <p:cNvSpPr/>
          <p:nvPr/>
        </p:nvSpPr>
        <p:spPr>
          <a:xfrm>
            <a:off x="934496" y="371790"/>
            <a:ext cx="10601011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smtClean="0"/>
              <a:t>5. Функция </a:t>
            </a:r>
            <a:r>
              <a:rPr lang="ru-RU" b="1" u="sng"/>
              <a:t>V – </a:t>
            </a:r>
            <a:r>
              <a:rPr lang="ru-RU" b="1" u="sng" err="1"/>
              <a:t>Социално</a:t>
            </a:r>
            <a:r>
              <a:rPr lang="ru-RU" b="1" u="sng"/>
              <a:t> </a:t>
            </a:r>
            <a:r>
              <a:rPr lang="ru-RU" b="1" u="sng" err="1"/>
              <a:t>осигуряване</a:t>
            </a:r>
            <a:r>
              <a:rPr lang="ru-RU" b="1" u="sng"/>
              <a:t>, </a:t>
            </a:r>
            <a:r>
              <a:rPr lang="ru-RU" b="1" u="sng" err="1"/>
              <a:t>подпомагане</a:t>
            </a:r>
            <a:r>
              <a:rPr lang="ru-RU" b="1" u="sng"/>
              <a:t> и </a:t>
            </a:r>
            <a:r>
              <a:rPr lang="ru-RU" b="1" u="sng" err="1" smtClean="0"/>
              <a:t>грижи</a:t>
            </a:r>
            <a:endParaRPr lang="ru-RU" b="1" u="sng" smtClean="0"/>
          </a:p>
          <a:p>
            <a:r>
              <a:rPr lang="ru-RU" smtClean="0"/>
              <a:t>	За 2022 </a:t>
            </a:r>
            <a:r>
              <a:rPr lang="ru-RU"/>
              <a:t>година за функция </a:t>
            </a:r>
            <a:r>
              <a:rPr lang="ru-RU" err="1"/>
              <a:t>Социално</a:t>
            </a:r>
            <a:r>
              <a:rPr lang="ru-RU"/>
              <a:t> </a:t>
            </a:r>
            <a:r>
              <a:rPr lang="ru-RU" err="1"/>
              <a:t>осигуряване</a:t>
            </a:r>
            <a:r>
              <a:rPr lang="ru-RU"/>
              <a:t>, </a:t>
            </a:r>
            <a:r>
              <a:rPr lang="ru-RU" err="1"/>
              <a:t>подпомагане</a:t>
            </a:r>
            <a:r>
              <a:rPr lang="ru-RU"/>
              <a:t> и </a:t>
            </a:r>
            <a:r>
              <a:rPr lang="ru-RU" err="1"/>
              <a:t>грижи</a:t>
            </a:r>
            <a:r>
              <a:rPr lang="ru-RU"/>
              <a:t> се </a:t>
            </a:r>
            <a:r>
              <a:rPr lang="ru-RU" err="1"/>
              <a:t>планират</a:t>
            </a:r>
            <a:r>
              <a:rPr lang="ru-RU"/>
              <a:t> средства в размер на </a:t>
            </a:r>
            <a:r>
              <a:rPr lang="ru-RU" smtClean="0"/>
              <a:t>1 725 201лв</a:t>
            </a:r>
            <a:r>
              <a:rPr lang="ru-RU"/>
              <a:t>., в </a:t>
            </a:r>
            <a:r>
              <a:rPr lang="ru-RU" err="1"/>
              <a:t>това</a:t>
            </a:r>
            <a:r>
              <a:rPr lang="ru-RU"/>
              <a:t> число за </a:t>
            </a:r>
            <a:r>
              <a:rPr lang="ru-RU" err="1"/>
              <a:t>делегирани</a:t>
            </a:r>
            <a:r>
              <a:rPr lang="ru-RU"/>
              <a:t> от </a:t>
            </a:r>
            <a:r>
              <a:rPr lang="ru-RU" err="1"/>
              <a:t>държавата</a:t>
            </a:r>
            <a:r>
              <a:rPr lang="ru-RU"/>
              <a:t> </a:t>
            </a:r>
            <a:r>
              <a:rPr lang="ru-RU" err="1"/>
              <a:t>дейности</a:t>
            </a:r>
            <a:r>
              <a:rPr lang="ru-RU"/>
              <a:t> </a:t>
            </a:r>
            <a:r>
              <a:rPr lang="ru-RU" smtClean="0"/>
              <a:t>815 827 лева </a:t>
            </a:r>
            <a:r>
              <a:rPr lang="ru-RU"/>
              <a:t>и за </a:t>
            </a:r>
            <a:r>
              <a:rPr lang="ru-RU" err="1"/>
              <a:t>местните</a:t>
            </a:r>
            <a:r>
              <a:rPr lang="ru-RU"/>
              <a:t> </a:t>
            </a:r>
            <a:r>
              <a:rPr lang="ru-RU" err="1"/>
              <a:t>дейности</a:t>
            </a:r>
            <a:r>
              <a:rPr lang="ru-RU"/>
              <a:t> </a:t>
            </a:r>
            <a:r>
              <a:rPr lang="ru-RU" smtClean="0"/>
              <a:t>909 374 </a:t>
            </a:r>
            <a:r>
              <a:rPr lang="ru-RU" smtClean="0"/>
              <a:t>лв., и основно са насочени за </a:t>
            </a:r>
            <a:r>
              <a:rPr lang="ru-RU" smtClean="0"/>
              <a:t>:</a:t>
            </a:r>
          </a:p>
          <a:p>
            <a:r>
              <a:rPr lang="ru-RU"/>
              <a:t>- </a:t>
            </a:r>
            <a:r>
              <a:rPr lang="ru-RU" err="1"/>
              <a:t>Домашен</a:t>
            </a:r>
            <a:r>
              <a:rPr lang="ru-RU"/>
              <a:t> социален </a:t>
            </a:r>
            <a:r>
              <a:rPr lang="ru-RU" smtClean="0"/>
              <a:t>патронаж – 753 880 лева </a:t>
            </a:r>
            <a:r>
              <a:rPr lang="ru-RU"/>
              <a:t>за </a:t>
            </a:r>
            <a:r>
              <a:rPr lang="ru-RU" err="1"/>
              <a:t>обслужване</a:t>
            </a:r>
            <a:r>
              <a:rPr lang="ru-RU"/>
              <a:t> на </a:t>
            </a:r>
            <a:r>
              <a:rPr lang="ru-RU" err="1"/>
              <a:t>потребителите</a:t>
            </a:r>
            <a:r>
              <a:rPr lang="ru-RU"/>
              <a:t> в </a:t>
            </a:r>
            <a:r>
              <a:rPr lang="ru-RU" err="1"/>
              <a:t>приготвяне</a:t>
            </a:r>
            <a:r>
              <a:rPr lang="ru-RU"/>
              <a:t> и </a:t>
            </a:r>
            <a:r>
              <a:rPr lang="ru-RU" err="1"/>
              <a:t>доставяне</a:t>
            </a:r>
            <a:r>
              <a:rPr lang="ru-RU"/>
              <a:t> на </a:t>
            </a:r>
            <a:r>
              <a:rPr lang="ru-RU" err="1"/>
              <a:t>храна</a:t>
            </a:r>
            <a:r>
              <a:rPr lang="ru-RU"/>
              <a:t> по </a:t>
            </a:r>
            <a:r>
              <a:rPr lang="ru-RU" err="1" smtClean="0"/>
              <a:t>домовете</a:t>
            </a:r>
            <a:r>
              <a:rPr lang="ru-RU" smtClean="0"/>
              <a:t>.;</a:t>
            </a:r>
          </a:p>
          <a:p>
            <a:pPr marL="285750" indent="-285750" algn="just">
              <a:buFontTx/>
              <a:buChar char="-"/>
            </a:pPr>
            <a:r>
              <a:rPr lang="ru-RU" err="1" smtClean="0"/>
              <a:t>Клубове</a:t>
            </a:r>
            <a:r>
              <a:rPr lang="ru-RU" smtClean="0"/>
              <a:t> </a:t>
            </a:r>
            <a:r>
              <a:rPr lang="ru-RU"/>
              <a:t>на пенсионера, инвалида и </a:t>
            </a:r>
            <a:r>
              <a:rPr lang="ru-RU" err="1"/>
              <a:t>други</a:t>
            </a:r>
            <a:r>
              <a:rPr lang="ru-RU"/>
              <a:t> </a:t>
            </a:r>
            <a:r>
              <a:rPr lang="ru-RU" smtClean="0"/>
              <a:t>– 151 524 лв. за </a:t>
            </a:r>
            <a:r>
              <a:rPr lang="ru-RU"/>
              <a:t>заплати, </a:t>
            </a:r>
            <a:r>
              <a:rPr lang="ru-RU" err="1"/>
              <a:t>осигурителни</a:t>
            </a:r>
            <a:r>
              <a:rPr lang="ru-RU"/>
              <a:t> </a:t>
            </a:r>
            <a:r>
              <a:rPr lang="ru-RU" err="1"/>
              <a:t>плащания</a:t>
            </a:r>
            <a:r>
              <a:rPr lang="ru-RU"/>
              <a:t> </a:t>
            </a:r>
            <a:r>
              <a:rPr lang="ru-RU" smtClean="0"/>
              <a:t>за  10,75 </a:t>
            </a:r>
            <a:r>
              <a:rPr lang="ru-RU" err="1"/>
              <a:t>бр</a:t>
            </a:r>
            <a:r>
              <a:rPr lang="ru-RU"/>
              <a:t>. </a:t>
            </a:r>
            <a:r>
              <a:rPr lang="ru-RU" err="1"/>
              <a:t>численост</a:t>
            </a:r>
            <a:r>
              <a:rPr lang="ru-RU"/>
              <a:t> на персонала и </a:t>
            </a:r>
            <a:r>
              <a:rPr lang="ru-RU" err="1"/>
              <a:t>целогодишна</a:t>
            </a:r>
            <a:r>
              <a:rPr lang="ru-RU"/>
              <a:t> </a:t>
            </a:r>
            <a:r>
              <a:rPr lang="ru-RU" err="1"/>
              <a:t>издръжка</a:t>
            </a:r>
            <a:r>
              <a:rPr lang="ru-RU"/>
              <a:t> на 15 </a:t>
            </a:r>
            <a:r>
              <a:rPr lang="ru-RU" smtClean="0"/>
              <a:t>клуба;</a:t>
            </a:r>
          </a:p>
          <a:p>
            <a:pPr marL="285750" indent="-285750" algn="just">
              <a:buFontTx/>
              <a:buChar char="-"/>
            </a:pPr>
            <a:r>
              <a:rPr lang="ru-RU" err="1"/>
              <a:t>Центрове</a:t>
            </a:r>
            <a:r>
              <a:rPr lang="ru-RU"/>
              <a:t> за </a:t>
            </a:r>
            <a:r>
              <a:rPr lang="ru-RU" err="1"/>
              <a:t>обществена</a:t>
            </a:r>
            <a:r>
              <a:rPr lang="ru-RU"/>
              <a:t> </a:t>
            </a:r>
            <a:r>
              <a:rPr lang="ru-RU" err="1" smtClean="0"/>
              <a:t>подкрепа</a:t>
            </a:r>
            <a:r>
              <a:rPr lang="ru-RU" smtClean="0"/>
              <a:t> – 328 899 лв. </a:t>
            </a:r>
            <a:r>
              <a:rPr lang="ru-RU"/>
              <a:t>за </a:t>
            </a:r>
            <a:r>
              <a:rPr lang="ru-RU" err="1"/>
              <a:t>осъществява</a:t>
            </a:r>
            <a:r>
              <a:rPr lang="ru-RU"/>
              <a:t> </a:t>
            </a:r>
            <a:r>
              <a:rPr lang="ru-RU" err="1"/>
              <a:t>социална</a:t>
            </a:r>
            <a:r>
              <a:rPr lang="ru-RU"/>
              <a:t> </a:t>
            </a:r>
            <a:r>
              <a:rPr lang="ru-RU" err="1"/>
              <a:t>подкрепа</a:t>
            </a:r>
            <a:r>
              <a:rPr lang="ru-RU"/>
              <a:t> на </a:t>
            </a:r>
            <a:r>
              <a:rPr lang="ru-RU" err="1"/>
              <a:t>деца</a:t>
            </a:r>
            <a:r>
              <a:rPr lang="ru-RU"/>
              <a:t> и семейства в </a:t>
            </a:r>
            <a:r>
              <a:rPr lang="ru-RU" smtClean="0"/>
              <a:t>риск;</a:t>
            </a:r>
          </a:p>
          <a:p>
            <a:pPr marL="285750" indent="-285750" algn="just">
              <a:buFontTx/>
              <a:buChar char="-"/>
            </a:pPr>
            <a:r>
              <a:rPr lang="ru-RU" err="1"/>
              <a:t>Центрове</a:t>
            </a:r>
            <a:r>
              <a:rPr lang="ru-RU"/>
              <a:t> за </a:t>
            </a:r>
            <a:r>
              <a:rPr lang="ru-RU" err="1"/>
              <a:t>социална</a:t>
            </a:r>
            <a:r>
              <a:rPr lang="ru-RU"/>
              <a:t> </a:t>
            </a:r>
            <a:r>
              <a:rPr lang="ru-RU" err="1"/>
              <a:t>рехабилитация</a:t>
            </a:r>
            <a:r>
              <a:rPr lang="ru-RU"/>
              <a:t> и интеграция </a:t>
            </a:r>
            <a:r>
              <a:rPr lang="ru-RU" smtClean="0"/>
              <a:t> - 194 122 лв. за </a:t>
            </a:r>
            <a:r>
              <a:rPr lang="ru-RU" err="1" smtClean="0"/>
              <a:t>предоставяне</a:t>
            </a:r>
            <a:r>
              <a:rPr lang="ru-RU" smtClean="0"/>
              <a:t> на комплекс </a:t>
            </a:r>
            <a:r>
              <a:rPr lang="ru-RU"/>
              <a:t>от </a:t>
            </a:r>
            <a:r>
              <a:rPr lang="ru-RU" err="1"/>
              <a:t>социални</a:t>
            </a:r>
            <a:r>
              <a:rPr lang="ru-RU"/>
              <a:t> услуги, </a:t>
            </a:r>
            <a:r>
              <a:rPr lang="ru-RU" err="1"/>
              <a:t>свързани</a:t>
            </a:r>
            <a:r>
              <a:rPr lang="ru-RU"/>
              <a:t> с </a:t>
            </a:r>
            <a:r>
              <a:rPr lang="ru-RU" err="1"/>
              <a:t>извършването</a:t>
            </a:r>
            <a:r>
              <a:rPr lang="ru-RU"/>
              <a:t> на </a:t>
            </a:r>
            <a:r>
              <a:rPr lang="ru-RU" err="1"/>
              <a:t>рехабилитация</a:t>
            </a:r>
            <a:r>
              <a:rPr lang="ru-RU"/>
              <a:t> и </a:t>
            </a:r>
            <a:r>
              <a:rPr lang="ru-RU" err="1"/>
              <a:t>социално-правни</a:t>
            </a:r>
            <a:r>
              <a:rPr lang="ru-RU"/>
              <a:t> </a:t>
            </a:r>
            <a:r>
              <a:rPr lang="ru-RU" err="1" smtClean="0"/>
              <a:t>консултации</a:t>
            </a:r>
            <a:r>
              <a:rPr lang="ru-RU" smtClean="0"/>
              <a:t>;</a:t>
            </a:r>
          </a:p>
          <a:p>
            <a:pPr marL="285750" indent="-285750" algn="just">
              <a:buFontTx/>
              <a:buChar char="-"/>
            </a:pPr>
            <a:r>
              <a:rPr lang="ru-RU" err="1"/>
              <a:t>Социални</a:t>
            </a:r>
            <a:r>
              <a:rPr lang="ru-RU"/>
              <a:t> услуги в </a:t>
            </a:r>
            <a:r>
              <a:rPr lang="ru-RU" err="1"/>
              <a:t>домашна</a:t>
            </a:r>
            <a:r>
              <a:rPr lang="ru-RU"/>
              <a:t> </a:t>
            </a:r>
            <a:r>
              <a:rPr lang="ru-RU" smtClean="0"/>
              <a:t>среда – 272 721лв. </a:t>
            </a:r>
            <a:r>
              <a:rPr lang="ru-RU"/>
              <a:t>за </a:t>
            </a:r>
            <a:r>
              <a:rPr lang="ru-RU" err="1"/>
              <a:t>социална</a:t>
            </a:r>
            <a:r>
              <a:rPr lang="ru-RU"/>
              <a:t> услуга, </a:t>
            </a:r>
            <a:r>
              <a:rPr lang="ru-RU" err="1"/>
              <a:t>делегирана</a:t>
            </a:r>
            <a:r>
              <a:rPr lang="ru-RU"/>
              <a:t> от </a:t>
            </a:r>
            <a:r>
              <a:rPr lang="ru-RU" err="1"/>
              <a:t>държавата</a:t>
            </a:r>
            <a:r>
              <a:rPr lang="ru-RU"/>
              <a:t> </a:t>
            </a:r>
            <a:r>
              <a:rPr lang="ru-RU" err="1"/>
              <a:t>дейност</a:t>
            </a:r>
            <a:r>
              <a:rPr lang="ru-RU"/>
              <a:t> </a:t>
            </a:r>
            <a:r>
              <a:rPr lang="ru-RU" smtClean="0"/>
              <a:t> </a:t>
            </a:r>
            <a:r>
              <a:rPr lang="ru-RU"/>
              <a:t>„</a:t>
            </a:r>
            <a:r>
              <a:rPr lang="ru-RU" err="1"/>
              <a:t>Асистентска</a:t>
            </a:r>
            <a:r>
              <a:rPr lang="ru-RU"/>
              <a:t> </a:t>
            </a:r>
            <a:r>
              <a:rPr lang="ru-RU" err="1"/>
              <a:t>подкрепа</a:t>
            </a:r>
            <a:r>
              <a:rPr lang="ru-RU"/>
              <a:t>“. </a:t>
            </a:r>
            <a:endParaRPr lang="ru-RU" smtClean="0"/>
          </a:p>
          <a:p>
            <a:pPr algn="just"/>
            <a:endParaRPr lang="ru-RU"/>
          </a:p>
          <a:p>
            <a:pPr algn="just"/>
            <a:r>
              <a:rPr lang="ru-RU" b="1" u="sng" smtClean="0"/>
              <a:t>6. Функция </a:t>
            </a:r>
            <a:r>
              <a:rPr lang="ru-RU" b="1" u="sng"/>
              <a:t>VІ – </a:t>
            </a:r>
            <a:r>
              <a:rPr lang="ru-RU" b="1" u="sng" err="1"/>
              <a:t>Жилищно</a:t>
            </a:r>
            <a:r>
              <a:rPr lang="ru-RU" b="1" u="sng"/>
              <a:t> </a:t>
            </a:r>
            <a:r>
              <a:rPr lang="ru-RU" b="1" u="sng" err="1"/>
              <a:t>строителство</a:t>
            </a:r>
            <a:r>
              <a:rPr lang="ru-RU" b="1" u="sng"/>
              <a:t>, БКС и </a:t>
            </a:r>
            <a:r>
              <a:rPr lang="ru-RU" b="1" u="sng" smtClean="0"/>
              <a:t>ООС</a:t>
            </a:r>
          </a:p>
          <a:p>
            <a:pPr algn="just"/>
            <a:r>
              <a:rPr lang="ru-RU" smtClean="0"/>
              <a:t>	За 2022 </a:t>
            </a:r>
            <a:r>
              <a:rPr lang="ru-RU"/>
              <a:t>година за функция „ЖС,БКС и ООС“ се </a:t>
            </a:r>
            <a:r>
              <a:rPr lang="ru-RU" err="1"/>
              <a:t>планират</a:t>
            </a:r>
            <a:r>
              <a:rPr lang="ru-RU"/>
              <a:t> средства в размер на </a:t>
            </a:r>
            <a:r>
              <a:rPr lang="ru-RU" smtClean="0"/>
              <a:t>4 328 550 </a:t>
            </a:r>
            <a:r>
              <a:rPr lang="ru-RU" err="1"/>
              <a:t>лв</a:t>
            </a:r>
            <a:r>
              <a:rPr lang="ru-RU"/>
              <a:t>. </a:t>
            </a:r>
            <a:r>
              <a:rPr lang="ru-RU" err="1"/>
              <a:t>Функцията</a:t>
            </a:r>
            <a:r>
              <a:rPr lang="ru-RU"/>
              <a:t> е </a:t>
            </a:r>
            <a:r>
              <a:rPr lang="ru-RU" err="1"/>
              <a:t>изцяло</a:t>
            </a:r>
            <a:r>
              <a:rPr lang="ru-RU"/>
              <a:t> </a:t>
            </a:r>
            <a:r>
              <a:rPr lang="ru-RU" err="1"/>
              <a:t>местна</a:t>
            </a:r>
            <a:r>
              <a:rPr lang="ru-RU"/>
              <a:t> </a:t>
            </a:r>
            <a:r>
              <a:rPr lang="ru-RU" err="1"/>
              <a:t>дейност</a:t>
            </a:r>
            <a:r>
              <a:rPr lang="ru-RU"/>
              <a:t>. По </a:t>
            </a:r>
            <a:r>
              <a:rPr lang="ru-RU" err="1"/>
              <a:t>дейности</a:t>
            </a:r>
            <a:r>
              <a:rPr lang="ru-RU"/>
              <a:t> </a:t>
            </a:r>
            <a:r>
              <a:rPr lang="ru-RU" err="1"/>
              <a:t>средствата</a:t>
            </a:r>
            <a:r>
              <a:rPr lang="ru-RU"/>
              <a:t> </a:t>
            </a:r>
            <a:r>
              <a:rPr lang="ru-RU" err="1" smtClean="0"/>
              <a:t>основно</a:t>
            </a:r>
            <a:r>
              <a:rPr lang="ru-RU" smtClean="0"/>
              <a:t> се </a:t>
            </a:r>
            <a:r>
              <a:rPr lang="ru-RU" err="1"/>
              <a:t>насочват</a:t>
            </a:r>
            <a:r>
              <a:rPr lang="ru-RU"/>
              <a:t> за: </a:t>
            </a:r>
            <a:endParaRPr lang="ru-RU" smtClean="0"/>
          </a:p>
          <a:p>
            <a:pPr marL="285750" indent="-285750" algn="just">
              <a:buFontTx/>
              <a:buChar char="-"/>
            </a:pPr>
            <a:r>
              <a:rPr lang="ru-RU" smtClean="0"/>
              <a:t>Осветление </a:t>
            </a:r>
            <a:r>
              <a:rPr lang="ru-RU"/>
              <a:t>на </a:t>
            </a:r>
            <a:r>
              <a:rPr lang="ru-RU" err="1"/>
              <a:t>улици</a:t>
            </a:r>
            <a:r>
              <a:rPr lang="ru-RU"/>
              <a:t> и площади </a:t>
            </a:r>
            <a:r>
              <a:rPr lang="ru-RU" smtClean="0"/>
              <a:t> - 881 740 лв. През 2022г. е предвидено и </a:t>
            </a:r>
            <a:r>
              <a:rPr lang="ru-RU" err="1" smtClean="0"/>
              <a:t>цялостна</a:t>
            </a:r>
            <a:r>
              <a:rPr lang="ru-RU" smtClean="0"/>
              <a:t> </a:t>
            </a:r>
            <a:r>
              <a:rPr lang="ru-RU" err="1" smtClean="0"/>
              <a:t>подмяна</a:t>
            </a:r>
            <a:r>
              <a:rPr lang="ru-RU" smtClean="0"/>
              <a:t> на </a:t>
            </a:r>
            <a:r>
              <a:rPr lang="ru-RU" err="1" smtClean="0"/>
              <a:t>уличното</a:t>
            </a:r>
            <a:r>
              <a:rPr lang="ru-RU" smtClean="0"/>
              <a:t> осветление </a:t>
            </a:r>
            <a:r>
              <a:rPr lang="ru-RU" err="1" smtClean="0"/>
              <a:t>във</a:t>
            </a:r>
            <a:r>
              <a:rPr lang="ru-RU" smtClean="0"/>
              <a:t> </a:t>
            </a:r>
            <a:r>
              <a:rPr lang="ru-RU" err="1" smtClean="0"/>
              <a:t>всички</a:t>
            </a:r>
            <a:r>
              <a:rPr lang="ru-RU" smtClean="0"/>
              <a:t> </a:t>
            </a:r>
            <a:r>
              <a:rPr lang="ru-RU" err="1" smtClean="0"/>
              <a:t>населени</a:t>
            </a:r>
            <a:r>
              <a:rPr lang="ru-RU" smtClean="0"/>
              <a:t> места с </a:t>
            </a:r>
            <a:r>
              <a:rPr lang="ru-RU" err="1" smtClean="0"/>
              <a:t>енергоспестяващи</a:t>
            </a:r>
            <a:r>
              <a:rPr lang="ru-RU" smtClean="0"/>
              <a:t> </a:t>
            </a:r>
            <a:r>
              <a:rPr lang="ru-RU" err="1" smtClean="0"/>
              <a:t>осветителни</a:t>
            </a:r>
            <a:r>
              <a:rPr lang="ru-RU" smtClean="0"/>
              <a:t> тела;</a:t>
            </a:r>
          </a:p>
          <a:p>
            <a:pPr marL="285750" indent="-285750" algn="just">
              <a:buFontTx/>
              <a:buChar char="-"/>
            </a:pPr>
            <a:endParaRPr lang="ru-RU"/>
          </a:p>
          <a:p>
            <a:pPr algn="just"/>
            <a:endParaRPr lang="ru-RU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4643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авоъгълник 1"/>
          <p:cNvSpPr/>
          <p:nvPr/>
        </p:nvSpPr>
        <p:spPr>
          <a:xfrm>
            <a:off x="1004835" y="281354"/>
            <a:ext cx="1052062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mtClean="0"/>
              <a:t> - </a:t>
            </a:r>
            <a:r>
              <a:rPr lang="ru-RU" err="1" smtClean="0"/>
              <a:t>Изграждане</a:t>
            </a:r>
            <a:r>
              <a:rPr lang="ru-RU"/>
              <a:t>, ремонт и </a:t>
            </a:r>
            <a:r>
              <a:rPr lang="ru-RU" err="1"/>
              <a:t>поддържане</a:t>
            </a:r>
            <a:r>
              <a:rPr lang="ru-RU"/>
              <a:t> на </a:t>
            </a:r>
            <a:r>
              <a:rPr lang="ru-RU" err="1"/>
              <a:t>уличната</a:t>
            </a:r>
            <a:r>
              <a:rPr lang="ru-RU"/>
              <a:t> </a:t>
            </a:r>
            <a:r>
              <a:rPr lang="ru-RU" smtClean="0"/>
              <a:t>мрежа – 2 035 009 лв</a:t>
            </a:r>
            <a:r>
              <a:rPr lang="ru-RU"/>
              <a:t>. </a:t>
            </a:r>
            <a:r>
              <a:rPr lang="ru-RU" err="1"/>
              <a:t>които</a:t>
            </a:r>
            <a:r>
              <a:rPr lang="ru-RU"/>
              <a:t> </a:t>
            </a:r>
            <a:r>
              <a:rPr lang="ru-RU" err="1"/>
              <a:t>представляват</a:t>
            </a:r>
            <a:r>
              <a:rPr lang="ru-RU"/>
              <a:t> </a:t>
            </a:r>
            <a:r>
              <a:rPr lang="ru-RU" err="1"/>
              <a:t>разходи</a:t>
            </a:r>
            <a:r>
              <a:rPr lang="ru-RU"/>
              <a:t> </a:t>
            </a:r>
            <a:r>
              <a:rPr lang="ru-RU" err="1"/>
              <a:t>свързани</a:t>
            </a:r>
            <a:r>
              <a:rPr lang="ru-RU"/>
              <a:t> с </a:t>
            </a:r>
            <a:r>
              <a:rPr lang="ru-RU" err="1"/>
              <a:t>изграждането</a:t>
            </a:r>
            <a:r>
              <a:rPr lang="ru-RU"/>
              <a:t>, ремонта и </a:t>
            </a:r>
            <a:r>
              <a:rPr lang="ru-RU" err="1"/>
              <a:t>поддържането</a:t>
            </a:r>
            <a:r>
              <a:rPr lang="ru-RU"/>
              <a:t> на </a:t>
            </a:r>
            <a:r>
              <a:rPr lang="ru-RU" err="1"/>
              <a:t>уличната</a:t>
            </a:r>
            <a:r>
              <a:rPr lang="ru-RU"/>
              <a:t> мрежа, </a:t>
            </a:r>
            <a:r>
              <a:rPr lang="ru-RU" err="1"/>
              <a:t>включително</a:t>
            </a:r>
            <a:r>
              <a:rPr lang="ru-RU"/>
              <a:t> и на </a:t>
            </a:r>
            <a:r>
              <a:rPr lang="ru-RU" err="1"/>
              <a:t>прилежащите</a:t>
            </a:r>
            <a:r>
              <a:rPr lang="ru-RU"/>
              <a:t> </a:t>
            </a:r>
            <a:r>
              <a:rPr lang="ru-RU" err="1"/>
              <a:t>тротоари</a:t>
            </a:r>
            <a:r>
              <a:rPr lang="ru-RU"/>
              <a:t>, </a:t>
            </a:r>
            <a:r>
              <a:rPr lang="ru-RU" err="1"/>
              <a:t>площадни</a:t>
            </a:r>
            <a:r>
              <a:rPr lang="ru-RU"/>
              <a:t> пространства, </a:t>
            </a:r>
            <a:r>
              <a:rPr lang="ru-RU" err="1"/>
              <a:t>снегопочистване</a:t>
            </a:r>
            <a:r>
              <a:rPr lang="ru-RU"/>
              <a:t> на </a:t>
            </a:r>
            <a:r>
              <a:rPr lang="ru-RU" err="1"/>
              <a:t>уличната</a:t>
            </a:r>
            <a:r>
              <a:rPr lang="ru-RU"/>
              <a:t> мрежа </a:t>
            </a:r>
            <a:r>
              <a:rPr lang="ru-RU" err="1"/>
              <a:t>във</a:t>
            </a:r>
            <a:r>
              <a:rPr lang="ru-RU"/>
              <a:t> </a:t>
            </a:r>
            <a:r>
              <a:rPr lang="ru-RU" err="1"/>
              <a:t>всички</a:t>
            </a:r>
            <a:r>
              <a:rPr lang="ru-RU"/>
              <a:t> </a:t>
            </a:r>
            <a:r>
              <a:rPr lang="ru-RU" err="1"/>
              <a:t>населени</a:t>
            </a:r>
            <a:r>
              <a:rPr lang="ru-RU"/>
              <a:t> места, за </a:t>
            </a:r>
            <a:r>
              <a:rPr lang="ru-RU" err="1"/>
              <a:t>зимно</a:t>
            </a:r>
            <a:r>
              <a:rPr lang="ru-RU"/>
              <a:t> </a:t>
            </a:r>
            <a:r>
              <a:rPr lang="ru-RU" err="1"/>
              <a:t>поддържане</a:t>
            </a:r>
            <a:r>
              <a:rPr lang="ru-RU"/>
              <a:t> на </a:t>
            </a:r>
            <a:r>
              <a:rPr lang="ru-RU" err="1"/>
              <a:t>улици</a:t>
            </a:r>
            <a:r>
              <a:rPr lang="ru-RU"/>
              <a:t>, </a:t>
            </a:r>
            <a:r>
              <a:rPr lang="ru-RU" err="1"/>
              <a:t>които</a:t>
            </a:r>
            <a:r>
              <a:rPr lang="ru-RU"/>
              <a:t> </a:t>
            </a:r>
            <a:r>
              <a:rPr lang="ru-RU" err="1"/>
              <a:t>едновременно</a:t>
            </a:r>
            <a:r>
              <a:rPr lang="ru-RU"/>
              <a:t> </a:t>
            </a:r>
            <a:r>
              <a:rPr lang="ru-RU" err="1"/>
              <a:t>са</a:t>
            </a:r>
            <a:r>
              <a:rPr lang="ru-RU"/>
              <a:t> </a:t>
            </a:r>
            <a:r>
              <a:rPr lang="ru-RU" err="1"/>
              <a:t>участъци</a:t>
            </a:r>
            <a:r>
              <a:rPr lang="ru-RU"/>
              <a:t> от </a:t>
            </a:r>
            <a:r>
              <a:rPr lang="ru-RU" err="1"/>
              <a:t>републикански</a:t>
            </a:r>
            <a:r>
              <a:rPr lang="ru-RU"/>
              <a:t> </a:t>
            </a:r>
            <a:r>
              <a:rPr lang="ru-RU" err="1"/>
              <a:t>пътища</a:t>
            </a:r>
            <a:r>
              <a:rPr lang="ru-RU"/>
              <a:t>. В </a:t>
            </a:r>
            <a:r>
              <a:rPr lang="ru-RU" err="1"/>
              <a:t>дейността</a:t>
            </a:r>
            <a:r>
              <a:rPr lang="ru-RU"/>
              <a:t> </a:t>
            </a:r>
            <a:r>
              <a:rPr lang="ru-RU" err="1"/>
              <a:t>са</a:t>
            </a:r>
            <a:r>
              <a:rPr lang="ru-RU"/>
              <a:t> </a:t>
            </a:r>
            <a:r>
              <a:rPr lang="ru-RU" err="1"/>
              <a:t>планирани</a:t>
            </a:r>
            <a:r>
              <a:rPr lang="ru-RU"/>
              <a:t> и </a:t>
            </a:r>
            <a:r>
              <a:rPr lang="ru-RU" err="1"/>
              <a:t>капиталови</a:t>
            </a:r>
            <a:r>
              <a:rPr lang="ru-RU"/>
              <a:t> </a:t>
            </a:r>
            <a:r>
              <a:rPr lang="ru-RU" err="1"/>
              <a:t>разходи</a:t>
            </a:r>
            <a:r>
              <a:rPr lang="ru-RU"/>
              <a:t> в размер на </a:t>
            </a:r>
            <a:r>
              <a:rPr lang="ru-RU" smtClean="0"/>
              <a:t>1 616 204 лв. </a:t>
            </a:r>
          </a:p>
          <a:p>
            <a:pPr algn="just"/>
            <a:r>
              <a:rPr lang="ru-RU"/>
              <a:t>- </a:t>
            </a:r>
            <a:r>
              <a:rPr lang="ru-RU" err="1"/>
              <a:t>Други</a:t>
            </a:r>
            <a:r>
              <a:rPr lang="ru-RU"/>
              <a:t> </a:t>
            </a:r>
            <a:r>
              <a:rPr lang="ru-RU" err="1"/>
              <a:t>дейности</a:t>
            </a:r>
            <a:r>
              <a:rPr lang="ru-RU"/>
              <a:t> по </a:t>
            </a:r>
            <a:r>
              <a:rPr lang="ru-RU" err="1"/>
              <a:t>жилищното</a:t>
            </a:r>
            <a:r>
              <a:rPr lang="ru-RU"/>
              <a:t> </a:t>
            </a:r>
            <a:r>
              <a:rPr lang="ru-RU" err="1"/>
              <a:t>строителство</a:t>
            </a:r>
            <a:r>
              <a:rPr lang="ru-RU"/>
              <a:t>, </a:t>
            </a:r>
            <a:r>
              <a:rPr lang="ru-RU" err="1"/>
              <a:t>благоустройството</a:t>
            </a:r>
            <a:r>
              <a:rPr lang="ru-RU"/>
              <a:t> и </a:t>
            </a:r>
            <a:r>
              <a:rPr lang="ru-RU" err="1"/>
              <a:t>регионалното</a:t>
            </a:r>
            <a:r>
              <a:rPr lang="ru-RU"/>
              <a:t> </a:t>
            </a:r>
            <a:r>
              <a:rPr lang="ru-RU" smtClean="0"/>
              <a:t>развитие - </a:t>
            </a:r>
            <a:r>
              <a:rPr lang="ru-RU" err="1" smtClean="0"/>
              <a:t>планират</a:t>
            </a:r>
            <a:r>
              <a:rPr lang="ru-RU" smtClean="0"/>
              <a:t> </a:t>
            </a:r>
            <a:r>
              <a:rPr lang="ru-RU"/>
              <a:t>се </a:t>
            </a:r>
            <a:r>
              <a:rPr lang="ru-RU" smtClean="0"/>
              <a:t>254 102 лв</a:t>
            </a:r>
            <a:r>
              <a:rPr lang="ru-RU"/>
              <a:t>. за </a:t>
            </a:r>
            <a:r>
              <a:rPr lang="ru-RU" err="1"/>
              <a:t>текущи</a:t>
            </a:r>
            <a:r>
              <a:rPr lang="ru-RU"/>
              <a:t> </a:t>
            </a:r>
            <a:r>
              <a:rPr lang="ru-RU" err="1"/>
              <a:t>ремонти</a:t>
            </a:r>
            <a:r>
              <a:rPr lang="ru-RU"/>
              <a:t> и </a:t>
            </a:r>
            <a:r>
              <a:rPr lang="ru-RU" err="1"/>
              <a:t>благоустрояване</a:t>
            </a:r>
            <a:r>
              <a:rPr lang="ru-RU"/>
              <a:t> на </a:t>
            </a:r>
            <a:r>
              <a:rPr lang="ru-RU" err="1"/>
              <a:t>населените</a:t>
            </a:r>
            <a:r>
              <a:rPr lang="ru-RU"/>
              <a:t> </a:t>
            </a:r>
            <a:r>
              <a:rPr lang="ru-RU" smtClean="0"/>
              <a:t>места;</a:t>
            </a:r>
          </a:p>
          <a:p>
            <a:pPr marL="285750" indent="-285750" algn="just">
              <a:buFontTx/>
              <a:buChar char="-"/>
            </a:pPr>
            <a:r>
              <a:rPr lang="ru-RU" smtClean="0"/>
              <a:t>Чистота </a:t>
            </a:r>
            <a:r>
              <a:rPr lang="ru-RU"/>
              <a:t>– </a:t>
            </a:r>
            <a:r>
              <a:rPr lang="ru-RU" err="1"/>
              <a:t>п</a:t>
            </a:r>
            <a:r>
              <a:rPr lang="ru-RU" err="1" smtClean="0"/>
              <a:t>ланират</a:t>
            </a:r>
            <a:r>
              <a:rPr lang="ru-RU" smtClean="0"/>
              <a:t> </a:t>
            </a:r>
            <a:r>
              <a:rPr lang="ru-RU"/>
              <a:t>се </a:t>
            </a:r>
            <a:r>
              <a:rPr lang="ru-RU" err="1"/>
              <a:t>разходи</a:t>
            </a:r>
            <a:r>
              <a:rPr lang="ru-RU"/>
              <a:t> </a:t>
            </a:r>
            <a:r>
              <a:rPr lang="ru-RU" err="1"/>
              <a:t>общо</a:t>
            </a:r>
            <a:r>
              <a:rPr lang="ru-RU"/>
              <a:t> в размер на </a:t>
            </a:r>
            <a:r>
              <a:rPr lang="ru-RU" smtClean="0"/>
              <a:t>931 647 лв</a:t>
            </a:r>
            <a:r>
              <a:rPr lang="ru-RU"/>
              <a:t>., </a:t>
            </a:r>
            <a:r>
              <a:rPr lang="ru-RU" err="1"/>
              <a:t>които</a:t>
            </a:r>
            <a:r>
              <a:rPr lang="ru-RU"/>
              <a:t> </a:t>
            </a:r>
            <a:r>
              <a:rPr lang="ru-RU" err="1"/>
              <a:t>са</a:t>
            </a:r>
            <a:r>
              <a:rPr lang="ru-RU"/>
              <a:t> </a:t>
            </a:r>
            <a:r>
              <a:rPr lang="ru-RU" err="1"/>
              <a:t>разпределени</a:t>
            </a:r>
            <a:r>
              <a:rPr lang="ru-RU"/>
              <a:t> за </a:t>
            </a:r>
            <a:r>
              <a:rPr lang="ru-RU" err="1"/>
              <a:t>съответните</a:t>
            </a:r>
            <a:r>
              <a:rPr lang="ru-RU"/>
              <a:t> </a:t>
            </a:r>
            <a:r>
              <a:rPr lang="ru-RU" err="1"/>
              <a:t>разходи</a:t>
            </a:r>
            <a:r>
              <a:rPr lang="ru-RU"/>
              <a:t>, </a:t>
            </a:r>
            <a:r>
              <a:rPr lang="ru-RU" err="1"/>
              <a:t>съгласно</a:t>
            </a:r>
            <a:r>
              <a:rPr lang="ru-RU"/>
              <a:t> </a:t>
            </a:r>
            <a:r>
              <a:rPr lang="ru-RU" err="1"/>
              <a:t>одобрената</a:t>
            </a:r>
            <a:r>
              <a:rPr lang="ru-RU"/>
              <a:t> с Решение № </a:t>
            </a:r>
            <a:r>
              <a:rPr lang="ru-RU" smtClean="0"/>
              <a:t>391/23.12.2021г</a:t>
            </a:r>
            <a:r>
              <a:rPr lang="ru-RU"/>
              <a:t>. на </a:t>
            </a:r>
            <a:r>
              <a:rPr lang="ru-RU" err="1"/>
              <a:t>Общински</a:t>
            </a:r>
            <a:r>
              <a:rPr lang="ru-RU"/>
              <a:t> </a:t>
            </a:r>
            <a:r>
              <a:rPr lang="ru-RU" err="1"/>
              <a:t>съвет</a:t>
            </a:r>
            <a:r>
              <a:rPr lang="ru-RU"/>
              <a:t> – </a:t>
            </a:r>
            <a:r>
              <a:rPr lang="ru-RU" err="1"/>
              <a:t>Полски</a:t>
            </a:r>
            <a:r>
              <a:rPr lang="ru-RU"/>
              <a:t> </a:t>
            </a:r>
            <a:r>
              <a:rPr lang="ru-RU" err="1"/>
              <a:t>Тръмбеш</a:t>
            </a:r>
            <a:r>
              <a:rPr lang="ru-RU"/>
              <a:t> за </a:t>
            </a:r>
            <a:r>
              <a:rPr lang="ru-RU" err="1"/>
              <a:t>приемане</a:t>
            </a:r>
            <a:r>
              <a:rPr lang="ru-RU"/>
              <a:t> на план сметка за </a:t>
            </a:r>
            <a:r>
              <a:rPr lang="ru-RU" smtClean="0"/>
              <a:t>2022 </a:t>
            </a:r>
            <a:r>
              <a:rPr lang="ru-RU"/>
              <a:t>г. по чл. 66 от ЗМДТ</a:t>
            </a:r>
            <a:r>
              <a:rPr lang="ru-RU" smtClean="0"/>
              <a:t>.</a:t>
            </a:r>
          </a:p>
          <a:p>
            <a:pPr algn="just"/>
            <a:endParaRPr lang="ru-RU"/>
          </a:p>
          <a:p>
            <a:pPr algn="just"/>
            <a:r>
              <a:rPr lang="ru-RU" b="1" u="sng" smtClean="0"/>
              <a:t>7. Функция </a:t>
            </a:r>
            <a:r>
              <a:rPr lang="ru-RU" b="1" u="sng"/>
              <a:t>VІІ </a:t>
            </a:r>
            <a:r>
              <a:rPr lang="ru-RU" b="1" u="sng" err="1"/>
              <a:t>Почивно</a:t>
            </a:r>
            <a:r>
              <a:rPr lang="ru-RU" b="1" u="sng"/>
              <a:t> дело, </a:t>
            </a:r>
            <a:r>
              <a:rPr lang="ru-RU" b="1" u="sng" err="1"/>
              <a:t>култура</a:t>
            </a:r>
            <a:r>
              <a:rPr lang="ru-RU" b="1" u="sng"/>
              <a:t> и </a:t>
            </a:r>
            <a:r>
              <a:rPr lang="ru-RU" b="1" u="sng" err="1"/>
              <a:t>религиозни</a:t>
            </a:r>
            <a:r>
              <a:rPr lang="ru-RU" b="1" u="sng"/>
              <a:t> </a:t>
            </a:r>
            <a:r>
              <a:rPr lang="ru-RU" b="1" u="sng" err="1" smtClean="0"/>
              <a:t>дейности</a:t>
            </a:r>
            <a:endParaRPr lang="ru-RU" b="1" u="sng" smtClean="0"/>
          </a:p>
          <a:p>
            <a:pPr algn="just"/>
            <a:r>
              <a:rPr lang="ru-RU" smtClean="0"/>
              <a:t>	За 2022 </a:t>
            </a:r>
            <a:r>
              <a:rPr lang="ru-RU"/>
              <a:t>година за функция „</a:t>
            </a:r>
            <a:r>
              <a:rPr lang="ru-RU" err="1"/>
              <a:t>Почивно</a:t>
            </a:r>
            <a:r>
              <a:rPr lang="ru-RU"/>
              <a:t> дело, </a:t>
            </a:r>
            <a:r>
              <a:rPr lang="ru-RU" err="1"/>
              <a:t>култура</a:t>
            </a:r>
            <a:r>
              <a:rPr lang="ru-RU"/>
              <a:t>, </a:t>
            </a:r>
            <a:r>
              <a:rPr lang="ru-RU" err="1"/>
              <a:t>религиозни</a:t>
            </a:r>
            <a:r>
              <a:rPr lang="ru-RU"/>
              <a:t> </a:t>
            </a:r>
            <a:r>
              <a:rPr lang="ru-RU" err="1"/>
              <a:t>дейности</a:t>
            </a:r>
            <a:r>
              <a:rPr lang="ru-RU"/>
              <a:t>“ се </a:t>
            </a:r>
            <a:r>
              <a:rPr lang="ru-RU" err="1"/>
              <a:t>планират</a:t>
            </a:r>
            <a:r>
              <a:rPr lang="ru-RU"/>
              <a:t> средства в размер </a:t>
            </a:r>
            <a:r>
              <a:rPr lang="ru-RU" smtClean="0"/>
              <a:t>917 743 </a:t>
            </a:r>
            <a:r>
              <a:rPr lang="ru-RU" err="1"/>
              <a:t>лв</a:t>
            </a:r>
            <a:r>
              <a:rPr lang="ru-RU"/>
              <a:t>., </a:t>
            </a:r>
            <a:r>
              <a:rPr lang="ru-RU" smtClean="0"/>
              <a:t>в </a:t>
            </a:r>
            <a:r>
              <a:rPr lang="ru-RU" err="1" smtClean="0"/>
              <a:t>това</a:t>
            </a:r>
            <a:r>
              <a:rPr lang="ru-RU" smtClean="0"/>
              <a:t> число за :</a:t>
            </a:r>
          </a:p>
          <a:p>
            <a:pPr marL="285750" indent="-285750" algn="just">
              <a:buFontTx/>
              <a:buChar char="-"/>
            </a:pPr>
            <a:r>
              <a:rPr lang="ru-RU" err="1" smtClean="0"/>
              <a:t>Читалища</a:t>
            </a:r>
            <a:r>
              <a:rPr lang="ru-RU" smtClean="0"/>
              <a:t> – 318 386 лв., </a:t>
            </a:r>
            <a:r>
              <a:rPr lang="ru-RU" err="1" smtClean="0"/>
              <a:t>като</a:t>
            </a:r>
            <a:r>
              <a:rPr lang="ru-RU" smtClean="0"/>
              <a:t> </a:t>
            </a:r>
            <a:r>
              <a:rPr lang="ru-RU" err="1" smtClean="0"/>
              <a:t>средствата</a:t>
            </a:r>
            <a:r>
              <a:rPr lang="ru-RU" smtClean="0"/>
              <a:t> </a:t>
            </a:r>
            <a:r>
              <a:rPr lang="ru-RU"/>
              <a:t>се </a:t>
            </a:r>
            <a:r>
              <a:rPr lang="ru-RU" err="1"/>
              <a:t>разпределят</a:t>
            </a:r>
            <a:r>
              <a:rPr lang="ru-RU"/>
              <a:t> между </a:t>
            </a:r>
            <a:r>
              <a:rPr lang="ru-RU" err="1"/>
              <a:t>читалищата</a:t>
            </a:r>
            <a:r>
              <a:rPr lang="ru-RU"/>
              <a:t> от </a:t>
            </a:r>
            <a:r>
              <a:rPr lang="ru-RU" err="1"/>
              <a:t>комисия</a:t>
            </a:r>
            <a:r>
              <a:rPr lang="ru-RU"/>
              <a:t>, </a:t>
            </a:r>
            <a:r>
              <a:rPr lang="ru-RU" err="1"/>
              <a:t>съгласно</a:t>
            </a:r>
            <a:r>
              <a:rPr lang="ru-RU"/>
              <a:t> </a:t>
            </a:r>
            <a:r>
              <a:rPr lang="ru-RU" err="1"/>
              <a:t>разпоредбите</a:t>
            </a:r>
            <a:r>
              <a:rPr lang="ru-RU"/>
              <a:t> на чл. 23, ал. 1 от Закона за </a:t>
            </a:r>
            <a:r>
              <a:rPr lang="ru-RU" err="1"/>
              <a:t>народните</a:t>
            </a:r>
            <a:r>
              <a:rPr lang="ru-RU"/>
              <a:t> </a:t>
            </a:r>
            <a:r>
              <a:rPr lang="ru-RU" err="1"/>
              <a:t>читалища</a:t>
            </a:r>
            <a:r>
              <a:rPr lang="ru-RU"/>
              <a:t> (ЗНЧ).</a:t>
            </a:r>
            <a:endParaRPr lang="ru-RU" smtClean="0"/>
          </a:p>
          <a:p>
            <a:pPr marL="285750" indent="-285750" algn="just">
              <a:buFontTx/>
              <a:buChar char="-"/>
            </a:pPr>
            <a:r>
              <a:rPr lang="ru-RU" err="1"/>
              <a:t>Спортни</a:t>
            </a:r>
            <a:r>
              <a:rPr lang="ru-RU"/>
              <a:t> </a:t>
            </a:r>
            <a:r>
              <a:rPr lang="ru-RU" err="1"/>
              <a:t>бази</a:t>
            </a:r>
            <a:r>
              <a:rPr lang="ru-RU"/>
              <a:t> за спорт за </a:t>
            </a:r>
            <a:r>
              <a:rPr lang="ru-RU" err="1" smtClean="0"/>
              <a:t>всички</a:t>
            </a:r>
            <a:r>
              <a:rPr lang="ru-RU" smtClean="0"/>
              <a:t> – 408 086 лв</a:t>
            </a:r>
            <a:r>
              <a:rPr lang="ru-RU"/>
              <a:t>. за заплати, </a:t>
            </a:r>
            <a:r>
              <a:rPr lang="ru-RU" err="1"/>
              <a:t>осигурителни</a:t>
            </a:r>
            <a:r>
              <a:rPr lang="ru-RU"/>
              <a:t> </a:t>
            </a:r>
            <a:r>
              <a:rPr lang="ru-RU" err="1"/>
              <a:t>плащания</a:t>
            </a:r>
            <a:r>
              <a:rPr lang="ru-RU"/>
              <a:t> на персонал и </a:t>
            </a:r>
            <a:r>
              <a:rPr lang="ru-RU" err="1"/>
              <a:t>текуща</a:t>
            </a:r>
            <a:r>
              <a:rPr lang="ru-RU"/>
              <a:t> </a:t>
            </a:r>
            <a:r>
              <a:rPr lang="ru-RU" err="1"/>
              <a:t>издръжка</a:t>
            </a:r>
            <a:r>
              <a:rPr lang="ru-RU"/>
              <a:t> на </a:t>
            </a:r>
            <a:r>
              <a:rPr lang="ru-RU" err="1"/>
              <a:t>общински</a:t>
            </a:r>
            <a:r>
              <a:rPr lang="ru-RU"/>
              <a:t> </a:t>
            </a:r>
            <a:r>
              <a:rPr lang="ru-RU" err="1"/>
              <a:t>плувен</a:t>
            </a:r>
            <a:r>
              <a:rPr lang="ru-RU"/>
              <a:t> </a:t>
            </a:r>
            <a:r>
              <a:rPr lang="ru-RU" err="1" smtClean="0"/>
              <a:t>басейн</a:t>
            </a:r>
            <a:r>
              <a:rPr lang="ru-RU"/>
              <a:t>,</a:t>
            </a:r>
            <a:r>
              <a:rPr lang="ru-RU" smtClean="0"/>
              <a:t> </a:t>
            </a:r>
            <a:r>
              <a:rPr lang="ru-RU" err="1" smtClean="0"/>
              <a:t>финансиране</a:t>
            </a:r>
            <a:r>
              <a:rPr lang="ru-RU" smtClean="0"/>
              <a:t> </a:t>
            </a:r>
            <a:r>
              <a:rPr lang="ru-RU"/>
              <a:t>на </a:t>
            </a:r>
            <a:r>
              <a:rPr lang="ru-RU" err="1"/>
              <a:t>спортни</a:t>
            </a:r>
            <a:r>
              <a:rPr lang="ru-RU"/>
              <a:t> </a:t>
            </a:r>
            <a:r>
              <a:rPr lang="ru-RU" err="1"/>
              <a:t>клубове</a:t>
            </a:r>
            <a:r>
              <a:rPr lang="ru-RU"/>
              <a:t> на </a:t>
            </a:r>
            <a:r>
              <a:rPr lang="ru-RU" err="1"/>
              <a:t>територията</a:t>
            </a:r>
            <a:r>
              <a:rPr lang="ru-RU"/>
              <a:t> на </a:t>
            </a:r>
            <a:r>
              <a:rPr lang="ru-RU" err="1" smtClean="0"/>
              <a:t>общината</a:t>
            </a:r>
            <a:r>
              <a:rPr lang="ru-RU" smtClean="0"/>
              <a:t> и на </a:t>
            </a:r>
            <a:r>
              <a:rPr lang="ru-RU" err="1"/>
              <a:t>Спортно</a:t>
            </a:r>
            <a:r>
              <a:rPr lang="ru-RU"/>
              <a:t> – </a:t>
            </a:r>
            <a:r>
              <a:rPr lang="ru-RU" err="1"/>
              <a:t>туристическия</a:t>
            </a:r>
            <a:r>
              <a:rPr lang="ru-RU"/>
              <a:t> </a:t>
            </a:r>
            <a:r>
              <a:rPr lang="ru-RU" err="1"/>
              <a:t>календар</a:t>
            </a:r>
            <a:r>
              <a:rPr lang="ru-RU"/>
              <a:t> за </a:t>
            </a:r>
            <a:r>
              <a:rPr lang="ru-RU" smtClean="0"/>
              <a:t>2022 г</a:t>
            </a:r>
            <a:r>
              <a:rPr lang="ru-RU"/>
              <a:t>. на Община </a:t>
            </a:r>
            <a:r>
              <a:rPr lang="ru-RU" err="1"/>
              <a:t>Полски</a:t>
            </a:r>
            <a:r>
              <a:rPr lang="ru-RU"/>
              <a:t> </a:t>
            </a:r>
            <a:r>
              <a:rPr lang="ru-RU" err="1" smtClean="0"/>
              <a:t>Тръмбеш</a:t>
            </a:r>
            <a:r>
              <a:rPr lang="ru-RU" smtClean="0"/>
              <a:t>, </a:t>
            </a:r>
            <a:r>
              <a:rPr lang="ru-RU" err="1" smtClean="0"/>
              <a:t>приет</a:t>
            </a:r>
            <a:r>
              <a:rPr lang="ru-RU" smtClean="0"/>
              <a:t> с Решение на </a:t>
            </a:r>
            <a:r>
              <a:rPr lang="ru-RU" err="1" smtClean="0"/>
              <a:t>Общински</a:t>
            </a:r>
            <a:r>
              <a:rPr lang="ru-RU" smtClean="0"/>
              <a:t> </a:t>
            </a:r>
            <a:r>
              <a:rPr lang="ru-RU" err="1" smtClean="0"/>
              <a:t>съвет</a:t>
            </a:r>
            <a:r>
              <a:rPr lang="ru-RU" smtClean="0"/>
              <a:t> </a:t>
            </a:r>
            <a:r>
              <a:rPr lang="ru-RU" err="1" smtClean="0"/>
              <a:t>П.Тръмбеш</a:t>
            </a:r>
            <a:r>
              <a:rPr lang="ru-RU" smtClean="0"/>
              <a:t> № 408/27.01.2022г.;</a:t>
            </a:r>
          </a:p>
          <a:p>
            <a:pPr marL="285750" indent="-285750" algn="just">
              <a:buFontTx/>
              <a:buChar char="-"/>
            </a:pPr>
            <a:r>
              <a:rPr lang="ru-RU"/>
              <a:t>Исторически музей </a:t>
            </a:r>
            <a:r>
              <a:rPr lang="ru-RU" err="1"/>
              <a:t>Полски</a:t>
            </a:r>
            <a:r>
              <a:rPr lang="ru-RU"/>
              <a:t> </a:t>
            </a:r>
            <a:r>
              <a:rPr lang="ru-RU" err="1" smtClean="0"/>
              <a:t>Тръмбеш</a:t>
            </a:r>
            <a:r>
              <a:rPr lang="ru-RU" smtClean="0"/>
              <a:t> – 125 500 </a:t>
            </a:r>
            <a:r>
              <a:rPr lang="ru-RU" err="1" smtClean="0"/>
              <a:t>лв</a:t>
            </a:r>
            <a:r>
              <a:rPr lang="ru-RU" smtClean="0"/>
              <a:t>.;</a:t>
            </a:r>
            <a:endParaRPr lang="bg-BG" b="1" u="sng" smtClean="0"/>
          </a:p>
          <a:p>
            <a:pPr marL="285750" indent="-285750" algn="just">
              <a:buFontTx/>
              <a:buChar char="-"/>
            </a:pPr>
            <a:r>
              <a:rPr lang="bg-BG" smtClean="0"/>
              <a:t>За финансиране на календара за по-крупните културни прояви през 2022г. в Общината, приет с Решение на Общински съвет </a:t>
            </a:r>
            <a:r>
              <a:rPr lang="bg-BG" err="1" smtClean="0"/>
              <a:t>П.Тръмбеш</a:t>
            </a:r>
            <a:r>
              <a:rPr lang="bg-BG" smtClean="0"/>
              <a:t> №406/27.01.2022г. – 38 000 лв.;</a:t>
            </a: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160559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авоъгълник 1"/>
          <p:cNvSpPr/>
          <p:nvPr/>
        </p:nvSpPr>
        <p:spPr>
          <a:xfrm>
            <a:off x="1045029" y="180870"/>
            <a:ext cx="10711542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smtClean="0"/>
              <a:t>8. Функция </a:t>
            </a:r>
            <a:r>
              <a:rPr lang="ru-RU" b="1" u="sng"/>
              <a:t>VІІІ </a:t>
            </a:r>
            <a:r>
              <a:rPr lang="ru-RU" b="1" u="sng" err="1"/>
              <a:t>Икономически</a:t>
            </a:r>
            <a:r>
              <a:rPr lang="ru-RU" b="1" u="sng"/>
              <a:t> </a:t>
            </a:r>
            <a:r>
              <a:rPr lang="ru-RU" b="1" u="sng" err="1"/>
              <a:t>дейности</a:t>
            </a:r>
            <a:r>
              <a:rPr lang="ru-RU" b="1" u="sng"/>
              <a:t> и </a:t>
            </a:r>
            <a:r>
              <a:rPr lang="ru-RU" b="1" u="sng" smtClean="0"/>
              <a:t>услуги</a:t>
            </a:r>
          </a:p>
          <a:p>
            <a:pPr algn="just"/>
            <a:r>
              <a:rPr lang="ru-RU"/>
              <a:t>	За </a:t>
            </a:r>
            <a:r>
              <a:rPr lang="ru-RU" smtClean="0"/>
              <a:t>2022 </a:t>
            </a:r>
            <a:r>
              <a:rPr lang="ru-RU"/>
              <a:t>година за функция „</a:t>
            </a:r>
            <a:r>
              <a:rPr lang="ru-RU" err="1"/>
              <a:t>Икономически</a:t>
            </a:r>
            <a:r>
              <a:rPr lang="ru-RU"/>
              <a:t> </a:t>
            </a:r>
            <a:r>
              <a:rPr lang="ru-RU" err="1"/>
              <a:t>дейности</a:t>
            </a:r>
            <a:r>
              <a:rPr lang="ru-RU"/>
              <a:t> и услуги“ се </a:t>
            </a:r>
            <a:r>
              <a:rPr lang="ru-RU" err="1"/>
              <a:t>планират</a:t>
            </a:r>
            <a:r>
              <a:rPr lang="ru-RU"/>
              <a:t> средства в размер </a:t>
            </a:r>
            <a:r>
              <a:rPr lang="ru-RU" smtClean="0"/>
              <a:t>887 464 лв</a:t>
            </a:r>
            <a:r>
              <a:rPr lang="ru-RU"/>
              <a:t>., за </a:t>
            </a:r>
            <a:r>
              <a:rPr lang="ru-RU" err="1"/>
              <a:t>местни</a:t>
            </a:r>
            <a:r>
              <a:rPr lang="ru-RU"/>
              <a:t> </a:t>
            </a:r>
            <a:r>
              <a:rPr lang="ru-RU" err="1" smtClean="0"/>
              <a:t>дейности</a:t>
            </a:r>
            <a:r>
              <a:rPr lang="ru-RU" smtClean="0"/>
              <a:t>. </a:t>
            </a:r>
            <a:r>
              <a:rPr lang="ru-RU" err="1" smtClean="0"/>
              <a:t>Средствата</a:t>
            </a:r>
            <a:r>
              <a:rPr lang="ru-RU" smtClean="0"/>
              <a:t> </a:t>
            </a:r>
            <a:r>
              <a:rPr lang="ru-RU"/>
              <a:t>се </a:t>
            </a:r>
            <a:r>
              <a:rPr lang="ru-RU" err="1"/>
              <a:t>разпределят</a:t>
            </a:r>
            <a:r>
              <a:rPr lang="ru-RU"/>
              <a:t> за: </a:t>
            </a:r>
            <a:r>
              <a:rPr lang="ru-RU" err="1" smtClean="0"/>
              <a:t>издръжка</a:t>
            </a:r>
            <a:r>
              <a:rPr lang="ru-RU" smtClean="0"/>
              <a:t> </a:t>
            </a:r>
            <a:r>
              <a:rPr lang="ru-RU"/>
              <a:t>на Звено „Управление на </a:t>
            </a:r>
            <a:r>
              <a:rPr lang="ru-RU" err="1"/>
              <a:t>общински</a:t>
            </a:r>
            <a:r>
              <a:rPr lang="ru-RU"/>
              <a:t> гори“; </a:t>
            </a:r>
            <a:r>
              <a:rPr lang="ru-RU" err="1" smtClean="0"/>
              <a:t>дейности</a:t>
            </a:r>
            <a:r>
              <a:rPr lang="ru-RU" smtClean="0"/>
              <a:t> </a:t>
            </a:r>
            <a:r>
              <a:rPr lang="ru-RU"/>
              <a:t>за </a:t>
            </a:r>
            <a:r>
              <a:rPr lang="ru-RU" err="1"/>
              <a:t>зимно</a:t>
            </a:r>
            <a:r>
              <a:rPr lang="ru-RU"/>
              <a:t> </a:t>
            </a:r>
            <a:r>
              <a:rPr lang="ru-RU" err="1"/>
              <a:t>поддържане</a:t>
            </a:r>
            <a:r>
              <a:rPr lang="ru-RU"/>
              <a:t> на </a:t>
            </a:r>
            <a:r>
              <a:rPr lang="ru-RU" err="1"/>
              <a:t>общинските</a:t>
            </a:r>
            <a:r>
              <a:rPr lang="ru-RU"/>
              <a:t> </a:t>
            </a:r>
            <a:r>
              <a:rPr lang="ru-RU" err="1"/>
              <a:t>пътища</a:t>
            </a:r>
            <a:r>
              <a:rPr lang="ru-RU"/>
              <a:t>, </a:t>
            </a:r>
            <a:r>
              <a:rPr lang="ru-RU" err="1"/>
              <a:t>регламентирани</a:t>
            </a:r>
            <a:r>
              <a:rPr lang="ru-RU"/>
              <a:t> с </a:t>
            </a:r>
            <a:r>
              <a:rPr lang="ru-RU" err="1"/>
              <a:t>Наредба</a:t>
            </a:r>
            <a:r>
              <a:rPr lang="ru-RU"/>
              <a:t> № РД-02-20-19/2012 г. за </a:t>
            </a:r>
            <a:r>
              <a:rPr lang="ru-RU" err="1"/>
              <a:t>поддържане</a:t>
            </a:r>
            <a:r>
              <a:rPr lang="ru-RU"/>
              <a:t> и </a:t>
            </a:r>
            <a:r>
              <a:rPr lang="ru-RU" err="1"/>
              <a:t>текущ</a:t>
            </a:r>
            <a:r>
              <a:rPr lang="ru-RU"/>
              <a:t> ремонт на </a:t>
            </a:r>
            <a:r>
              <a:rPr lang="ru-RU" err="1"/>
              <a:t>пътищата</a:t>
            </a:r>
            <a:r>
              <a:rPr lang="ru-RU"/>
              <a:t>, </a:t>
            </a:r>
            <a:r>
              <a:rPr lang="ru-RU" err="1"/>
              <a:t>издадена</a:t>
            </a:r>
            <a:r>
              <a:rPr lang="ru-RU"/>
              <a:t> от </a:t>
            </a:r>
            <a:r>
              <a:rPr lang="ru-RU" err="1"/>
              <a:t>министъра</a:t>
            </a:r>
            <a:r>
              <a:rPr lang="ru-RU"/>
              <a:t> на </a:t>
            </a:r>
            <a:r>
              <a:rPr lang="ru-RU" err="1"/>
              <a:t>регионалното</a:t>
            </a:r>
            <a:r>
              <a:rPr lang="ru-RU"/>
              <a:t> развитие и </a:t>
            </a:r>
            <a:r>
              <a:rPr lang="ru-RU" err="1"/>
              <a:t>благоустройството</a:t>
            </a:r>
            <a:r>
              <a:rPr lang="ru-RU"/>
              <a:t> (</a:t>
            </a:r>
            <a:r>
              <a:rPr lang="ru-RU" err="1"/>
              <a:t>обн</a:t>
            </a:r>
            <a:r>
              <a:rPr lang="ru-RU"/>
              <a:t>., ДВ, </a:t>
            </a:r>
            <a:r>
              <a:rPr lang="ru-RU" err="1"/>
              <a:t>бр</a:t>
            </a:r>
            <a:r>
              <a:rPr lang="ru-RU"/>
              <a:t>. 91 от 2012 г.; </a:t>
            </a:r>
            <a:r>
              <a:rPr lang="ru-RU" err="1"/>
              <a:t>попр</a:t>
            </a:r>
            <a:r>
              <a:rPr lang="ru-RU"/>
              <a:t>., </a:t>
            </a:r>
            <a:r>
              <a:rPr lang="ru-RU" err="1"/>
              <a:t>бр</a:t>
            </a:r>
            <a:r>
              <a:rPr lang="ru-RU"/>
              <a:t>. 95 от 2012 г.); </a:t>
            </a:r>
            <a:r>
              <a:rPr lang="ru-RU" err="1"/>
              <a:t>субсидиране</a:t>
            </a:r>
            <a:r>
              <a:rPr lang="ru-RU"/>
              <a:t> </a:t>
            </a:r>
            <a:r>
              <a:rPr lang="ru-RU" err="1"/>
              <a:t>извършването</a:t>
            </a:r>
            <a:r>
              <a:rPr lang="ru-RU"/>
              <a:t> на </a:t>
            </a:r>
            <a:r>
              <a:rPr lang="ru-RU" err="1"/>
              <a:t>обществена</a:t>
            </a:r>
            <a:r>
              <a:rPr lang="ru-RU"/>
              <a:t> услуга за обществен </a:t>
            </a:r>
            <a:r>
              <a:rPr lang="ru-RU" err="1"/>
              <a:t>превоз</a:t>
            </a:r>
            <a:r>
              <a:rPr lang="ru-RU"/>
              <a:t> на </a:t>
            </a:r>
            <a:r>
              <a:rPr lang="ru-RU" err="1"/>
              <a:t>пътници</a:t>
            </a:r>
            <a:r>
              <a:rPr lang="ru-RU"/>
              <a:t> с </a:t>
            </a:r>
            <a:r>
              <a:rPr lang="ru-RU" err="1"/>
              <a:t>автобуси</a:t>
            </a:r>
            <a:r>
              <a:rPr lang="ru-RU"/>
              <a:t> по линии от </a:t>
            </a:r>
            <a:r>
              <a:rPr lang="ru-RU" err="1"/>
              <a:t>утвърдена</a:t>
            </a:r>
            <a:r>
              <a:rPr lang="ru-RU"/>
              <a:t> </a:t>
            </a:r>
            <a:r>
              <a:rPr lang="ru-RU" err="1"/>
              <a:t>транспортна</a:t>
            </a:r>
            <a:r>
              <a:rPr lang="ru-RU"/>
              <a:t> схема на община </a:t>
            </a:r>
            <a:r>
              <a:rPr lang="ru-RU" err="1"/>
              <a:t>Полски</a:t>
            </a:r>
            <a:r>
              <a:rPr lang="ru-RU"/>
              <a:t> </a:t>
            </a:r>
            <a:r>
              <a:rPr lang="ru-RU" err="1" smtClean="0"/>
              <a:t>Тръмбеш</a:t>
            </a:r>
            <a:r>
              <a:rPr lang="ru-RU"/>
              <a:t>; заплати, </a:t>
            </a:r>
            <a:r>
              <a:rPr lang="ru-RU" err="1"/>
              <a:t>възнаграждения</a:t>
            </a:r>
            <a:r>
              <a:rPr lang="ru-RU"/>
              <a:t>, </a:t>
            </a:r>
            <a:r>
              <a:rPr lang="ru-RU" err="1"/>
              <a:t>осигуровки</a:t>
            </a:r>
            <a:r>
              <a:rPr lang="ru-RU"/>
              <a:t> на персонал и </a:t>
            </a:r>
            <a:r>
              <a:rPr lang="ru-RU" err="1"/>
              <a:t>текуща</a:t>
            </a:r>
            <a:r>
              <a:rPr lang="ru-RU"/>
              <a:t> </a:t>
            </a:r>
            <a:r>
              <a:rPr lang="ru-RU" err="1"/>
              <a:t>издръжка</a:t>
            </a:r>
            <a:r>
              <a:rPr lang="ru-RU"/>
              <a:t> и ремонт на </a:t>
            </a:r>
            <a:r>
              <a:rPr lang="ru-RU" err="1"/>
              <a:t>Общински</a:t>
            </a:r>
            <a:r>
              <a:rPr lang="ru-RU"/>
              <a:t> хотел „</a:t>
            </a:r>
            <a:r>
              <a:rPr lang="ru-RU" err="1"/>
              <a:t>Есперанто</a:t>
            </a:r>
            <a:r>
              <a:rPr lang="ru-RU"/>
              <a:t>“; </a:t>
            </a:r>
            <a:r>
              <a:rPr lang="ru-RU" smtClean="0"/>
              <a:t>Бюджета </a:t>
            </a:r>
            <a:r>
              <a:rPr lang="ru-RU"/>
              <a:t>на ОП „ПРОИ</a:t>
            </a:r>
            <a:r>
              <a:rPr lang="ru-RU" smtClean="0"/>
              <a:t>“ . </a:t>
            </a:r>
          </a:p>
          <a:p>
            <a:pPr algn="just"/>
            <a:endParaRPr lang="ru-RU" smtClean="0"/>
          </a:p>
          <a:p>
            <a:pPr algn="just"/>
            <a:r>
              <a:rPr lang="ru-RU" b="1" u="sng" smtClean="0"/>
              <a:t>9. Функция </a:t>
            </a:r>
            <a:r>
              <a:rPr lang="ru-RU" b="1" u="sng"/>
              <a:t>ІХ </a:t>
            </a:r>
            <a:r>
              <a:rPr lang="ru-RU" b="1" u="sng" err="1"/>
              <a:t>Разходи</a:t>
            </a:r>
            <a:r>
              <a:rPr lang="ru-RU" b="1" u="sng"/>
              <a:t> </a:t>
            </a:r>
            <a:r>
              <a:rPr lang="ru-RU" b="1" u="sng" err="1"/>
              <a:t>некласифицирани</a:t>
            </a:r>
            <a:r>
              <a:rPr lang="ru-RU" b="1" u="sng"/>
              <a:t> в </a:t>
            </a:r>
            <a:r>
              <a:rPr lang="ru-RU" b="1" u="sng" err="1"/>
              <a:t>другите</a:t>
            </a:r>
            <a:r>
              <a:rPr lang="ru-RU" b="1" u="sng"/>
              <a:t> функции</a:t>
            </a:r>
          </a:p>
          <a:p>
            <a:pPr algn="just"/>
            <a:r>
              <a:rPr lang="ru-RU" smtClean="0"/>
              <a:t>Резерв </a:t>
            </a:r>
            <a:r>
              <a:rPr lang="ru-RU"/>
              <a:t>– </a:t>
            </a:r>
            <a:r>
              <a:rPr lang="ru-RU" err="1"/>
              <a:t>местна</a:t>
            </a:r>
            <a:r>
              <a:rPr lang="ru-RU"/>
              <a:t> </a:t>
            </a:r>
            <a:r>
              <a:rPr lang="ru-RU" err="1"/>
              <a:t>дейност</a:t>
            </a:r>
            <a:r>
              <a:rPr lang="ru-RU"/>
              <a:t>. </a:t>
            </a:r>
            <a:r>
              <a:rPr lang="ru-RU" err="1"/>
              <a:t>Планират</a:t>
            </a:r>
            <a:r>
              <a:rPr lang="ru-RU"/>
              <a:t> се </a:t>
            </a:r>
            <a:r>
              <a:rPr lang="ru-RU" smtClean="0"/>
              <a:t>990 000 лв</a:t>
            </a:r>
            <a:r>
              <a:rPr lang="ru-RU"/>
              <a:t>. </a:t>
            </a:r>
            <a:endParaRPr lang="ru-RU" smtClean="0"/>
          </a:p>
          <a:p>
            <a:pPr algn="just"/>
            <a:endParaRPr lang="ru-RU"/>
          </a:p>
          <a:p>
            <a:pPr algn="ctr"/>
            <a:r>
              <a:rPr lang="ru-RU"/>
              <a:t>ИНВЕСТИЦИОННА </a:t>
            </a:r>
            <a:r>
              <a:rPr lang="ru-RU" smtClean="0"/>
              <a:t>ПРОГРАМА</a:t>
            </a:r>
          </a:p>
          <a:p>
            <a:pPr algn="just"/>
            <a:r>
              <a:rPr lang="ru-RU" smtClean="0"/>
              <a:t>	</a:t>
            </a:r>
            <a:r>
              <a:rPr lang="ru-RU" err="1" smtClean="0"/>
              <a:t>Инвестиционната</a:t>
            </a:r>
            <a:r>
              <a:rPr lang="ru-RU" smtClean="0"/>
              <a:t> </a:t>
            </a:r>
            <a:r>
              <a:rPr lang="ru-RU" err="1"/>
              <a:t>програма</a:t>
            </a:r>
            <a:r>
              <a:rPr lang="ru-RU"/>
              <a:t> по Бюджет </a:t>
            </a:r>
            <a:r>
              <a:rPr lang="ru-RU" smtClean="0"/>
              <a:t>2022 </a:t>
            </a:r>
            <a:r>
              <a:rPr lang="ru-RU"/>
              <a:t>е в размер на </a:t>
            </a:r>
            <a:r>
              <a:rPr lang="en-US" smtClean="0"/>
              <a:t>3 686 058 </a:t>
            </a:r>
            <a:r>
              <a:rPr lang="ru-RU" err="1" smtClean="0"/>
              <a:t>лв</a:t>
            </a:r>
            <a:r>
              <a:rPr lang="ru-RU" smtClean="0"/>
              <a:t>. за </a:t>
            </a:r>
            <a:r>
              <a:rPr lang="ru-RU" err="1"/>
              <a:t>обекти</a:t>
            </a:r>
            <a:r>
              <a:rPr lang="ru-RU"/>
              <a:t> финансирани </a:t>
            </a:r>
            <a:r>
              <a:rPr lang="ru-RU" err="1"/>
              <a:t>със</a:t>
            </a:r>
            <a:r>
              <a:rPr lang="ru-RU"/>
              <a:t> средства от: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/>
              <a:t>	</a:t>
            </a:r>
            <a:r>
              <a:rPr lang="ru-RU" err="1"/>
              <a:t>предоставена</a:t>
            </a:r>
            <a:r>
              <a:rPr lang="ru-RU"/>
              <a:t> </a:t>
            </a:r>
            <a:r>
              <a:rPr lang="ru-RU" err="1"/>
              <a:t>целева</a:t>
            </a:r>
            <a:r>
              <a:rPr lang="ru-RU"/>
              <a:t> субсидия за </a:t>
            </a:r>
            <a:r>
              <a:rPr lang="ru-RU" err="1"/>
              <a:t>капиталови</a:t>
            </a:r>
            <a:r>
              <a:rPr lang="ru-RU"/>
              <a:t> р-</a:t>
            </a:r>
            <a:r>
              <a:rPr lang="ru-RU" err="1"/>
              <a:t>ди</a:t>
            </a:r>
            <a:r>
              <a:rPr lang="ru-RU"/>
              <a:t> – </a:t>
            </a:r>
            <a:r>
              <a:rPr lang="ru-RU" smtClean="0"/>
              <a:t>811 000 </a:t>
            </a:r>
            <a:r>
              <a:rPr lang="ru-RU" err="1" smtClean="0"/>
              <a:t>лв</a:t>
            </a:r>
            <a:r>
              <a:rPr lang="ru-RU"/>
              <a:t>.;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/>
              <a:t>	</a:t>
            </a:r>
            <a:r>
              <a:rPr lang="ru-RU" err="1"/>
              <a:t>преходен</a:t>
            </a:r>
            <a:r>
              <a:rPr lang="ru-RU"/>
              <a:t> </a:t>
            </a:r>
            <a:r>
              <a:rPr lang="ru-RU" err="1"/>
              <a:t>остатък</a:t>
            </a:r>
            <a:r>
              <a:rPr lang="ru-RU"/>
              <a:t> от </a:t>
            </a:r>
            <a:r>
              <a:rPr lang="ru-RU" err="1"/>
              <a:t>целева</a:t>
            </a:r>
            <a:r>
              <a:rPr lang="ru-RU"/>
              <a:t> субсидия – </a:t>
            </a:r>
            <a:r>
              <a:rPr lang="ru-RU" smtClean="0"/>
              <a:t>94 780 </a:t>
            </a:r>
            <a:r>
              <a:rPr lang="ru-RU" err="1"/>
              <a:t>лв</a:t>
            </a:r>
            <a:r>
              <a:rPr lang="ru-RU"/>
              <a:t>.;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/>
              <a:t>	</a:t>
            </a:r>
            <a:r>
              <a:rPr lang="ru-RU" err="1"/>
              <a:t>предоставени</a:t>
            </a:r>
            <a:r>
              <a:rPr lang="ru-RU"/>
              <a:t> </a:t>
            </a:r>
            <a:r>
              <a:rPr lang="ru-RU" err="1" smtClean="0"/>
              <a:t>други</a:t>
            </a:r>
            <a:r>
              <a:rPr lang="ru-RU" smtClean="0"/>
              <a:t> </a:t>
            </a:r>
            <a:r>
              <a:rPr lang="ru-RU" err="1" smtClean="0"/>
              <a:t>целеви</a:t>
            </a:r>
            <a:r>
              <a:rPr lang="ru-RU" smtClean="0"/>
              <a:t> средства  </a:t>
            </a:r>
            <a:r>
              <a:rPr lang="ru-RU"/>
              <a:t>– </a:t>
            </a:r>
            <a:r>
              <a:rPr lang="ru-RU" smtClean="0"/>
              <a:t>945 613 </a:t>
            </a:r>
            <a:r>
              <a:rPr lang="ru-RU" err="1"/>
              <a:t>лв</a:t>
            </a:r>
            <a:r>
              <a:rPr lang="ru-RU"/>
              <a:t>.;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/>
              <a:t>	</a:t>
            </a:r>
            <a:r>
              <a:rPr lang="ru-RU" err="1"/>
              <a:t>преходен</a:t>
            </a:r>
            <a:r>
              <a:rPr lang="ru-RU"/>
              <a:t> </a:t>
            </a:r>
            <a:r>
              <a:rPr lang="ru-RU" err="1"/>
              <a:t>остатък</a:t>
            </a:r>
            <a:r>
              <a:rPr lang="ru-RU"/>
              <a:t> от </a:t>
            </a:r>
            <a:r>
              <a:rPr lang="ru-RU" smtClean="0"/>
              <a:t>обща субсидия за </a:t>
            </a:r>
            <a:r>
              <a:rPr lang="ru-RU" err="1" smtClean="0"/>
              <a:t>делегирани</a:t>
            </a:r>
            <a:r>
              <a:rPr lang="ru-RU" smtClean="0"/>
              <a:t> </a:t>
            </a:r>
            <a:r>
              <a:rPr lang="ru-RU" err="1" smtClean="0"/>
              <a:t>държавни</a:t>
            </a:r>
            <a:r>
              <a:rPr lang="ru-RU" smtClean="0"/>
              <a:t> </a:t>
            </a:r>
            <a:r>
              <a:rPr lang="ru-RU" err="1" smtClean="0"/>
              <a:t>дейности</a:t>
            </a:r>
            <a:r>
              <a:rPr lang="ru-RU" smtClean="0"/>
              <a:t> – 206 748 </a:t>
            </a:r>
            <a:r>
              <a:rPr lang="ru-RU" err="1"/>
              <a:t>лв</a:t>
            </a:r>
            <a:r>
              <a:rPr lang="ru-RU"/>
              <a:t>.;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/>
              <a:t>	приходи от приватизация – </a:t>
            </a:r>
            <a:r>
              <a:rPr lang="ru-RU" smtClean="0"/>
              <a:t>51 550 </a:t>
            </a:r>
            <a:r>
              <a:rPr lang="ru-RU" err="1"/>
              <a:t>лв</a:t>
            </a:r>
            <a:r>
              <a:rPr lang="ru-RU" smtClean="0"/>
              <a:t>.;</a:t>
            </a:r>
            <a:endParaRPr lang="ru-RU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/>
              <a:t>	от дарения – </a:t>
            </a:r>
            <a:r>
              <a:rPr lang="ru-RU" smtClean="0"/>
              <a:t>4 935 </a:t>
            </a:r>
            <a:r>
              <a:rPr lang="ru-RU" err="1"/>
              <a:t>лв</a:t>
            </a:r>
            <a:r>
              <a:rPr lang="ru-RU"/>
              <a:t>.;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/>
              <a:t>	средства от сметки за средства от ЕС – </a:t>
            </a:r>
            <a:r>
              <a:rPr lang="ru-RU" smtClean="0"/>
              <a:t>1 571 432 </a:t>
            </a:r>
            <a:r>
              <a:rPr lang="ru-RU" err="1"/>
              <a:t>лв</a:t>
            </a:r>
            <a:r>
              <a:rPr lang="ru-RU"/>
              <a:t>.;</a:t>
            </a:r>
          </a:p>
          <a:p>
            <a:pPr algn="just"/>
            <a:endParaRPr lang="ru-RU" smtClean="0"/>
          </a:p>
          <a:p>
            <a:r>
              <a:rPr lang="ru-RU" smtClean="0"/>
              <a:t> 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03584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авоъгълник 1"/>
          <p:cNvSpPr/>
          <p:nvPr/>
        </p:nvSpPr>
        <p:spPr>
          <a:xfrm>
            <a:off x="955964" y="249382"/>
            <a:ext cx="102911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По вид, </a:t>
            </a:r>
            <a:r>
              <a:rPr lang="ru-RU" err="1"/>
              <a:t>инвестиционните</a:t>
            </a:r>
            <a:r>
              <a:rPr lang="ru-RU"/>
              <a:t> </a:t>
            </a:r>
            <a:r>
              <a:rPr lang="ru-RU" err="1"/>
              <a:t>разходи</a:t>
            </a:r>
            <a:r>
              <a:rPr lang="ru-RU"/>
              <a:t> </a:t>
            </a:r>
            <a:r>
              <a:rPr lang="ru-RU" err="1"/>
              <a:t>са</a:t>
            </a:r>
            <a:r>
              <a:rPr lang="ru-RU"/>
              <a:t> </a:t>
            </a:r>
            <a:r>
              <a:rPr lang="ru-RU" err="1"/>
              <a:t>разпределени</a:t>
            </a:r>
            <a:r>
              <a:rPr lang="ru-RU"/>
              <a:t> за: </a:t>
            </a:r>
          </a:p>
          <a:p>
            <a:pPr marL="342900" indent="-342900">
              <a:buFont typeface="+mj-lt"/>
              <a:buAutoNum type="arabicPeriod"/>
            </a:pPr>
            <a:r>
              <a:rPr lang="ru-RU"/>
              <a:t>	за </a:t>
            </a:r>
            <a:r>
              <a:rPr lang="ru-RU" err="1"/>
              <a:t>основен</a:t>
            </a:r>
            <a:r>
              <a:rPr lang="ru-RU"/>
              <a:t> ремонт на ДМА – </a:t>
            </a:r>
            <a:r>
              <a:rPr lang="ru-RU" smtClean="0"/>
              <a:t>3 571 602 </a:t>
            </a:r>
            <a:r>
              <a:rPr lang="ru-RU" err="1"/>
              <a:t>лв</a:t>
            </a:r>
            <a:r>
              <a:rPr lang="ru-RU" smtClean="0"/>
              <a:t>., в </a:t>
            </a:r>
            <a:r>
              <a:rPr lang="ru-RU" err="1" smtClean="0"/>
              <a:t>т.ч</a:t>
            </a:r>
            <a:r>
              <a:rPr lang="ru-RU" smtClean="0"/>
              <a:t>. :</a:t>
            </a:r>
          </a:p>
          <a:p>
            <a:pPr marL="285750" indent="-285750">
              <a:buFontTx/>
              <a:buChar char="-"/>
            </a:pPr>
            <a:r>
              <a:rPr lang="ru-RU" smtClean="0"/>
              <a:t>"</a:t>
            </a:r>
            <a:r>
              <a:rPr lang="ru-RU" err="1"/>
              <a:t>Промяна</a:t>
            </a:r>
            <a:r>
              <a:rPr lang="ru-RU"/>
              <a:t> на </a:t>
            </a:r>
            <a:r>
              <a:rPr lang="ru-RU" err="1"/>
              <a:t>предназначението</a:t>
            </a:r>
            <a:r>
              <a:rPr lang="ru-RU"/>
              <a:t> на самостоятелен </a:t>
            </a:r>
            <a:r>
              <a:rPr lang="ru-RU" err="1"/>
              <a:t>обект</a:t>
            </a:r>
            <a:r>
              <a:rPr lang="ru-RU"/>
              <a:t> с идентификатор 57354.300.1135.1.1 в </a:t>
            </a:r>
            <a:r>
              <a:rPr lang="ru-RU" err="1"/>
              <a:t>центъор</a:t>
            </a:r>
            <a:r>
              <a:rPr lang="ru-RU"/>
              <a:t> за </a:t>
            </a:r>
            <a:r>
              <a:rPr lang="ru-RU" err="1"/>
              <a:t>обществена</a:t>
            </a:r>
            <a:r>
              <a:rPr lang="ru-RU"/>
              <a:t> </a:t>
            </a:r>
            <a:r>
              <a:rPr lang="ru-RU" err="1"/>
              <a:t>подкрепа</a:t>
            </a:r>
            <a:r>
              <a:rPr lang="ru-RU"/>
              <a:t> за </a:t>
            </a:r>
            <a:r>
              <a:rPr lang="ru-RU" err="1"/>
              <a:t>групови</a:t>
            </a:r>
            <a:r>
              <a:rPr lang="ru-RU"/>
              <a:t> занимания за </a:t>
            </a:r>
            <a:r>
              <a:rPr lang="ru-RU" err="1"/>
              <a:t>деца</a:t>
            </a:r>
            <a:r>
              <a:rPr lang="ru-RU"/>
              <a:t> и семейства и монтаж на </a:t>
            </a:r>
            <a:r>
              <a:rPr lang="ru-RU" err="1"/>
              <a:t>съоръжения</a:t>
            </a:r>
            <a:r>
              <a:rPr lang="ru-RU"/>
              <a:t> за занимания на </a:t>
            </a:r>
            <a:r>
              <a:rPr lang="ru-RU" err="1"/>
              <a:t>открито</a:t>
            </a:r>
            <a:r>
              <a:rPr lang="ru-RU"/>
              <a:t>"-РП и </a:t>
            </a:r>
            <a:r>
              <a:rPr lang="ru-RU" smtClean="0"/>
              <a:t>СМР – 144 000 </a:t>
            </a:r>
            <a:r>
              <a:rPr lang="ru-RU" err="1" smtClean="0"/>
              <a:t>лв</a:t>
            </a:r>
            <a:r>
              <a:rPr lang="ru-RU" smtClean="0"/>
              <a:t>.;</a:t>
            </a:r>
          </a:p>
          <a:p>
            <a:pPr marL="285750" indent="-285750">
              <a:buFontTx/>
              <a:buChar char="-"/>
            </a:pPr>
            <a:r>
              <a:rPr lang="ru-RU"/>
              <a:t>Реконструкция на ул. «</a:t>
            </a:r>
            <a:r>
              <a:rPr lang="ru-RU" err="1"/>
              <a:t>Търговска</a:t>
            </a:r>
            <a:r>
              <a:rPr lang="ru-RU"/>
              <a:t>» - </a:t>
            </a:r>
            <a:r>
              <a:rPr lang="ru-RU" err="1"/>
              <a:t>гр.Полски</a:t>
            </a:r>
            <a:r>
              <a:rPr lang="ru-RU"/>
              <a:t> </a:t>
            </a:r>
            <a:r>
              <a:rPr lang="ru-RU" err="1"/>
              <a:t>Тръмбеш</a:t>
            </a:r>
            <a:r>
              <a:rPr lang="ru-RU"/>
              <a:t> – ИП и СМР вкл.  </a:t>
            </a:r>
            <a:r>
              <a:rPr lang="ru-RU" err="1"/>
              <a:t>със</a:t>
            </a:r>
            <a:r>
              <a:rPr lang="ru-RU"/>
              <a:t> средства по ПМС №360/2020 и ПМС 377/25.11.2021г</a:t>
            </a:r>
            <a:r>
              <a:rPr lang="ru-RU" smtClean="0"/>
              <a:t>. – 1 150 267 </a:t>
            </a:r>
            <a:r>
              <a:rPr lang="ru-RU" err="1" smtClean="0"/>
              <a:t>лв</a:t>
            </a:r>
            <a:r>
              <a:rPr lang="ru-RU" smtClean="0"/>
              <a:t>.;</a:t>
            </a:r>
          </a:p>
          <a:p>
            <a:pPr marL="285750" indent="-285750">
              <a:buFontTx/>
              <a:buChar char="-"/>
            </a:pPr>
            <a:r>
              <a:rPr lang="ru-RU"/>
              <a:t>Реконструкция на </a:t>
            </a:r>
            <a:r>
              <a:rPr lang="ru-RU" err="1"/>
              <a:t>водопроводна</a:t>
            </a:r>
            <a:r>
              <a:rPr lang="ru-RU"/>
              <a:t> мрежа и </a:t>
            </a:r>
            <a:r>
              <a:rPr lang="ru-RU" err="1"/>
              <a:t>улична</a:t>
            </a:r>
            <a:r>
              <a:rPr lang="ru-RU"/>
              <a:t> настилка на </a:t>
            </a:r>
            <a:r>
              <a:rPr lang="ru-RU" err="1"/>
              <a:t>улиците</a:t>
            </a:r>
            <a:r>
              <a:rPr lang="ru-RU"/>
              <a:t> </a:t>
            </a:r>
            <a:r>
              <a:rPr lang="ru-RU" err="1"/>
              <a:t>Любен</a:t>
            </a:r>
            <a:r>
              <a:rPr lang="ru-RU"/>
              <a:t> </a:t>
            </a:r>
            <a:r>
              <a:rPr lang="ru-RU" err="1"/>
              <a:t>Каравелов</a:t>
            </a:r>
            <a:r>
              <a:rPr lang="ru-RU"/>
              <a:t> - по ПМС №360/2020 </a:t>
            </a:r>
            <a:r>
              <a:rPr lang="ru-RU" smtClean="0"/>
              <a:t> - 338 035 </a:t>
            </a:r>
            <a:r>
              <a:rPr lang="ru-RU" err="1" smtClean="0"/>
              <a:t>лв</a:t>
            </a:r>
            <a:r>
              <a:rPr lang="ru-RU" smtClean="0"/>
              <a:t>.;</a:t>
            </a:r>
          </a:p>
          <a:p>
            <a:pPr marL="285750" indent="-285750">
              <a:buFontTx/>
              <a:buChar char="-"/>
            </a:pPr>
            <a:r>
              <a:rPr lang="ru-RU"/>
              <a:t>Реконструкция на </a:t>
            </a:r>
            <a:r>
              <a:rPr lang="ru-RU" err="1"/>
              <a:t>водопроводна</a:t>
            </a:r>
            <a:r>
              <a:rPr lang="ru-RU"/>
              <a:t> мрежа и </a:t>
            </a:r>
            <a:r>
              <a:rPr lang="ru-RU" err="1"/>
              <a:t>улична</a:t>
            </a:r>
            <a:r>
              <a:rPr lang="ru-RU"/>
              <a:t> настилка на </a:t>
            </a:r>
            <a:r>
              <a:rPr lang="ru-RU" err="1"/>
              <a:t>улицa</a:t>
            </a:r>
            <a:r>
              <a:rPr lang="ru-RU"/>
              <a:t>  </a:t>
            </a:r>
            <a:r>
              <a:rPr lang="ru-RU" err="1"/>
              <a:t>Рила</a:t>
            </a:r>
            <a:r>
              <a:rPr lang="ru-RU"/>
              <a:t>  в гр. </a:t>
            </a:r>
            <a:r>
              <a:rPr lang="ru-RU" err="1"/>
              <a:t>Полски</a:t>
            </a:r>
            <a:r>
              <a:rPr lang="ru-RU"/>
              <a:t> </a:t>
            </a:r>
            <a:r>
              <a:rPr lang="ru-RU" err="1"/>
              <a:t>Тръмбеш</a:t>
            </a:r>
            <a:r>
              <a:rPr lang="ru-RU"/>
              <a:t>  - по ПМС №360/2020 </a:t>
            </a:r>
            <a:r>
              <a:rPr lang="ru-RU" smtClean="0"/>
              <a:t>– 105 862 </a:t>
            </a:r>
            <a:r>
              <a:rPr lang="ru-RU" err="1" smtClean="0"/>
              <a:t>лв</a:t>
            </a:r>
            <a:r>
              <a:rPr lang="ru-RU" smtClean="0"/>
              <a:t>.;</a:t>
            </a:r>
          </a:p>
          <a:p>
            <a:pPr marL="285750" indent="-285750">
              <a:buFontTx/>
              <a:buChar char="-"/>
            </a:pPr>
            <a:r>
              <a:rPr lang="ru-RU" smtClean="0"/>
              <a:t>Реконструкция </a:t>
            </a:r>
            <a:r>
              <a:rPr lang="ru-RU"/>
              <a:t>на ул.о.т.160 и 202 до о.т.162 </a:t>
            </a:r>
            <a:r>
              <a:rPr lang="ru-RU" smtClean="0"/>
              <a:t>с. </a:t>
            </a:r>
            <a:r>
              <a:rPr lang="ru-RU" err="1" smtClean="0"/>
              <a:t>Страхилово</a:t>
            </a:r>
            <a:r>
              <a:rPr lang="ru-RU" smtClean="0"/>
              <a:t> – 230 303 </a:t>
            </a:r>
            <a:r>
              <a:rPr lang="ru-RU" err="1" smtClean="0"/>
              <a:t>лв</a:t>
            </a:r>
            <a:r>
              <a:rPr lang="ru-RU" smtClean="0"/>
              <a:t>.;</a:t>
            </a:r>
          </a:p>
          <a:p>
            <a:pPr marL="285750" indent="-285750">
              <a:buFontTx/>
              <a:buChar char="-"/>
            </a:pPr>
            <a:r>
              <a:rPr lang="ru-RU"/>
              <a:t>Реконструкция на ул. Иван </a:t>
            </a:r>
            <a:r>
              <a:rPr lang="ru-RU" err="1"/>
              <a:t>Вазов</a:t>
            </a:r>
            <a:r>
              <a:rPr lang="ru-RU"/>
              <a:t>, </a:t>
            </a:r>
            <a:r>
              <a:rPr lang="ru-RU" err="1"/>
              <a:t>гр.Полски</a:t>
            </a:r>
            <a:r>
              <a:rPr lang="ru-RU"/>
              <a:t> </a:t>
            </a:r>
            <a:r>
              <a:rPr lang="ru-RU" err="1"/>
              <a:t>Тръмбеш</a:t>
            </a:r>
            <a:r>
              <a:rPr lang="ru-RU"/>
              <a:t>  - </a:t>
            </a:r>
            <a:r>
              <a:rPr lang="ru-RU" smtClean="0"/>
              <a:t>СМР – 151 159 </a:t>
            </a:r>
            <a:r>
              <a:rPr lang="ru-RU" err="1" smtClean="0"/>
              <a:t>лв</a:t>
            </a:r>
            <a:r>
              <a:rPr lang="ru-RU" smtClean="0"/>
              <a:t>.;</a:t>
            </a:r>
          </a:p>
          <a:p>
            <a:pPr marL="285750" indent="-285750">
              <a:buFontTx/>
              <a:buChar char="-"/>
            </a:pPr>
            <a:r>
              <a:rPr lang="ru-RU"/>
              <a:t>Реконструкция на ул. </a:t>
            </a:r>
            <a:r>
              <a:rPr lang="ru-RU" err="1"/>
              <a:t>Тракия</a:t>
            </a:r>
            <a:r>
              <a:rPr lang="ru-RU"/>
              <a:t>, </a:t>
            </a:r>
            <a:r>
              <a:rPr lang="ru-RU" err="1"/>
              <a:t>гр.Полски</a:t>
            </a:r>
            <a:r>
              <a:rPr lang="ru-RU"/>
              <a:t> </a:t>
            </a:r>
            <a:r>
              <a:rPr lang="ru-RU" err="1"/>
              <a:t>Тръмбеш</a:t>
            </a:r>
            <a:r>
              <a:rPr lang="ru-RU"/>
              <a:t>  - </a:t>
            </a:r>
            <a:r>
              <a:rPr lang="ru-RU" smtClean="0"/>
              <a:t>СМР – 491 227 </a:t>
            </a:r>
            <a:r>
              <a:rPr lang="ru-RU" err="1" smtClean="0"/>
              <a:t>лв</a:t>
            </a:r>
            <a:r>
              <a:rPr lang="ru-RU" smtClean="0"/>
              <a:t>.;</a:t>
            </a:r>
          </a:p>
          <a:p>
            <a:pPr marL="285750" indent="-285750">
              <a:buFontTx/>
              <a:buChar char="-"/>
            </a:pPr>
            <a:r>
              <a:rPr lang="ru-RU" err="1"/>
              <a:t>Рекунструкция</a:t>
            </a:r>
            <a:r>
              <a:rPr lang="ru-RU"/>
              <a:t> на </a:t>
            </a:r>
            <a:r>
              <a:rPr lang="ru-RU" err="1"/>
              <a:t>ул.Антим</a:t>
            </a:r>
            <a:r>
              <a:rPr lang="ru-RU"/>
              <a:t> I и </a:t>
            </a:r>
            <a:r>
              <a:rPr lang="ru-RU" err="1"/>
              <a:t>пл.Славейков</a:t>
            </a:r>
            <a:r>
              <a:rPr lang="ru-RU"/>
              <a:t> </a:t>
            </a:r>
            <a:r>
              <a:rPr lang="ru-RU" err="1"/>
              <a:t>гр.П.Тръмбеш</a:t>
            </a:r>
            <a:r>
              <a:rPr lang="ru-RU"/>
              <a:t> </a:t>
            </a:r>
            <a:r>
              <a:rPr lang="ru-RU" smtClean="0"/>
              <a:t>– СМР – 342 583 </a:t>
            </a:r>
            <a:r>
              <a:rPr lang="ru-RU" err="1" smtClean="0"/>
              <a:t>лв</a:t>
            </a:r>
            <a:r>
              <a:rPr lang="ru-RU" smtClean="0"/>
              <a:t>.;</a:t>
            </a:r>
          </a:p>
          <a:p>
            <a:pPr marL="285750" indent="-285750">
              <a:buFontTx/>
              <a:buChar char="-"/>
            </a:pPr>
            <a:r>
              <a:rPr lang="ru-RU" err="1"/>
              <a:t>Рехабилитация</a:t>
            </a:r>
            <a:r>
              <a:rPr lang="ru-RU"/>
              <a:t> на </a:t>
            </a:r>
            <a:r>
              <a:rPr lang="ru-RU" err="1"/>
              <a:t>съществуващ</a:t>
            </a:r>
            <a:r>
              <a:rPr lang="ru-RU"/>
              <a:t> парк УПИ I, кв. 109 по ПУП </a:t>
            </a:r>
            <a:r>
              <a:rPr lang="ru-RU" err="1"/>
              <a:t>П.Тръмбеш</a:t>
            </a:r>
            <a:r>
              <a:rPr lang="ru-RU"/>
              <a:t>(</a:t>
            </a:r>
            <a:r>
              <a:rPr lang="ru-RU" err="1"/>
              <a:t>Славейков</a:t>
            </a:r>
            <a:r>
              <a:rPr lang="ru-RU" smtClean="0"/>
              <a:t>) – 279 162 </a:t>
            </a:r>
            <a:r>
              <a:rPr lang="ru-RU" err="1" smtClean="0"/>
              <a:t>лв</a:t>
            </a:r>
            <a:r>
              <a:rPr lang="ru-RU" smtClean="0"/>
              <a:t>.;</a:t>
            </a:r>
            <a:endParaRPr lang="ru-RU"/>
          </a:p>
          <a:p>
            <a:r>
              <a:rPr lang="ru-RU" smtClean="0"/>
              <a:t>2. за </a:t>
            </a:r>
            <a:r>
              <a:rPr lang="ru-RU" err="1"/>
              <a:t>придобиване</a:t>
            </a:r>
            <a:r>
              <a:rPr lang="ru-RU"/>
              <a:t> на ДМА – </a:t>
            </a:r>
            <a:r>
              <a:rPr lang="ru-RU" smtClean="0"/>
              <a:t>112 106 </a:t>
            </a:r>
            <a:r>
              <a:rPr lang="ru-RU" err="1"/>
              <a:t>лв</a:t>
            </a:r>
            <a:r>
              <a:rPr lang="ru-RU"/>
              <a:t>., </a:t>
            </a:r>
            <a:r>
              <a:rPr lang="ru-RU" smtClean="0"/>
              <a:t>в </a:t>
            </a:r>
            <a:r>
              <a:rPr lang="ru-RU" err="1" smtClean="0"/>
              <a:t>т.ч</a:t>
            </a:r>
            <a:r>
              <a:rPr lang="ru-RU" smtClean="0"/>
              <a:t>.:</a:t>
            </a:r>
          </a:p>
          <a:p>
            <a:pPr marL="285750" indent="-285750">
              <a:buFontTx/>
              <a:buChar char="-"/>
            </a:pPr>
            <a:r>
              <a:rPr lang="ru-RU" smtClean="0"/>
              <a:t>За </a:t>
            </a:r>
            <a:r>
              <a:rPr lang="ru-RU" err="1" smtClean="0"/>
              <a:t>закупуване</a:t>
            </a:r>
            <a:r>
              <a:rPr lang="ru-RU" smtClean="0"/>
              <a:t> на </a:t>
            </a:r>
            <a:r>
              <a:rPr lang="ru-RU" err="1" smtClean="0"/>
              <a:t>автомобил</a:t>
            </a:r>
            <a:r>
              <a:rPr lang="ru-RU" smtClean="0"/>
              <a:t> за ЦСРИ – 63 000 </a:t>
            </a:r>
            <a:r>
              <a:rPr lang="ru-RU" err="1" smtClean="0"/>
              <a:t>лв</a:t>
            </a:r>
            <a:r>
              <a:rPr lang="ru-RU" smtClean="0"/>
              <a:t>.;</a:t>
            </a:r>
          </a:p>
          <a:p>
            <a:pPr marL="285750" indent="-285750">
              <a:buFontTx/>
              <a:buChar char="-"/>
            </a:pPr>
            <a:r>
              <a:rPr lang="ru-RU" err="1" smtClean="0"/>
              <a:t>слънцезащитни</a:t>
            </a:r>
            <a:r>
              <a:rPr lang="ru-RU" smtClean="0"/>
              <a:t> </a:t>
            </a:r>
            <a:r>
              <a:rPr lang="ru-RU" err="1"/>
              <a:t>съоръжения</a:t>
            </a:r>
            <a:r>
              <a:rPr lang="ru-RU"/>
              <a:t> за </a:t>
            </a:r>
            <a:r>
              <a:rPr lang="ru-RU" err="1"/>
              <a:t>минерални</a:t>
            </a:r>
            <a:r>
              <a:rPr lang="ru-RU"/>
              <a:t> бани </a:t>
            </a:r>
            <a:r>
              <a:rPr lang="ru-RU" err="1" smtClean="0"/>
              <a:t>с.Обединение</a:t>
            </a:r>
            <a:r>
              <a:rPr lang="ru-RU" smtClean="0"/>
              <a:t> – 11 920 </a:t>
            </a:r>
            <a:r>
              <a:rPr lang="ru-RU" err="1" smtClean="0"/>
              <a:t>лв</a:t>
            </a:r>
            <a:r>
              <a:rPr lang="ru-RU" smtClean="0"/>
              <a:t>.;</a:t>
            </a:r>
            <a:endParaRPr lang="ru-RU"/>
          </a:p>
          <a:p>
            <a:r>
              <a:rPr lang="ru-RU" smtClean="0"/>
              <a:t>3. за </a:t>
            </a:r>
            <a:r>
              <a:rPr lang="ru-RU" err="1"/>
              <a:t>придобиване</a:t>
            </a:r>
            <a:r>
              <a:rPr lang="ru-RU"/>
              <a:t> на НДА – </a:t>
            </a:r>
            <a:r>
              <a:rPr lang="ru-RU" smtClean="0"/>
              <a:t>2 350 </a:t>
            </a:r>
            <a:r>
              <a:rPr lang="ru-RU" err="1"/>
              <a:t>лв</a:t>
            </a:r>
            <a:r>
              <a:rPr lang="ru-RU"/>
              <a:t>.;</a:t>
            </a:r>
          </a:p>
        </p:txBody>
      </p:sp>
    </p:spTree>
    <p:extLst>
      <p:ext uri="{BB962C8B-B14F-4D97-AF65-F5344CB8AC3E}">
        <p14:creationId xmlns:p14="http://schemas.microsoft.com/office/powerpoint/2010/main" val="31946887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авоъгълник 1"/>
          <p:cNvSpPr/>
          <p:nvPr/>
        </p:nvSpPr>
        <p:spPr>
          <a:xfrm>
            <a:off x="814646" y="91441"/>
            <a:ext cx="11377353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mtClean="0"/>
          </a:p>
          <a:p>
            <a:pPr algn="ctr"/>
            <a:r>
              <a:rPr lang="ru-RU" smtClean="0"/>
              <a:t>ИНДИКАТИВЕН </a:t>
            </a:r>
            <a:r>
              <a:rPr lang="ru-RU"/>
              <a:t>ГОДИШЕН РАЗЧЕТ ЗА СМЕТКИ ЗА СРЕДСТВА ОТ ЕВРОПЕЙСКИЯ СЪЮЗ ЗА </a:t>
            </a:r>
            <a:r>
              <a:rPr lang="ru-RU" smtClean="0"/>
              <a:t>2022г.</a:t>
            </a:r>
          </a:p>
          <a:p>
            <a:endParaRPr lang="ru-RU" smtClean="0"/>
          </a:p>
          <a:p>
            <a:pPr algn="just"/>
            <a:endParaRPr lang="ru-RU"/>
          </a:p>
          <a:p>
            <a:pPr algn="just"/>
            <a:r>
              <a:rPr lang="ru-RU" smtClean="0"/>
              <a:t>През </a:t>
            </a:r>
            <a:r>
              <a:rPr lang="ru-RU"/>
              <a:t>2022г. предстои изпълнението на следните проекти, финансирани с средства от ЕС</a:t>
            </a:r>
            <a:r>
              <a:rPr lang="ru-RU" smtClean="0"/>
              <a:t>:</a:t>
            </a:r>
          </a:p>
          <a:p>
            <a:pPr marL="285750" indent="-285750" algn="just">
              <a:buFontTx/>
              <a:buChar char="-"/>
            </a:pPr>
            <a:r>
              <a:rPr lang="ru-RU" smtClean="0"/>
              <a:t>„</a:t>
            </a:r>
            <a:r>
              <a:rPr lang="ru-RU" err="1"/>
              <a:t>Приеми</a:t>
            </a:r>
            <a:r>
              <a:rPr lang="ru-RU"/>
              <a:t> </a:t>
            </a:r>
            <a:r>
              <a:rPr lang="ru-RU" err="1"/>
              <a:t>ме</a:t>
            </a:r>
            <a:r>
              <a:rPr lang="ru-RU"/>
              <a:t> 2015“ (BG05M9OP001-2.003-0001-C01) – Проекта стартира от 2015г., </a:t>
            </a:r>
            <a:r>
              <a:rPr lang="ru-RU" err="1"/>
              <a:t>като</a:t>
            </a:r>
            <a:r>
              <a:rPr lang="ru-RU"/>
              <a:t> е </a:t>
            </a:r>
            <a:r>
              <a:rPr lang="ru-RU" err="1"/>
              <a:t>планирано</a:t>
            </a:r>
            <a:r>
              <a:rPr lang="ru-RU"/>
              <a:t> да приключи </a:t>
            </a:r>
            <a:r>
              <a:rPr lang="ru-RU" err="1"/>
              <a:t>към</a:t>
            </a:r>
            <a:r>
              <a:rPr lang="ru-RU"/>
              <a:t> 31.12.2022 г. </a:t>
            </a:r>
            <a:r>
              <a:rPr lang="ru-RU" err="1"/>
              <a:t>Сметната</a:t>
            </a:r>
            <a:r>
              <a:rPr lang="ru-RU"/>
              <a:t> </a:t>
            </a:r>
            <a:r>
              <a:rPr lang="ru-RU" err="1"/>
              <a:t>му</a:t>
            </a:r>
            <a:r>
              <a:rPr lang="ru-RU"/>
              <a:t> </a:t>
            </a:r>
            <a:r>
              <a:rPr lang="ru-RU" err="1"/>
              <a:t>стойност</a:t>
            </a:r>
            <a:r>
              <a:rPr lang="ru-RU"/>
              <a:t> е 1 065 954 </a:t>
            </a:r>
            <a:r>
              <a:rPr lang="ru-RU" err="1"/>
              <a:t>лв</a:t>
            </a:r>
            <a:r>
              <a:rPr lang="ru-RU"/>
              <a:t>. </a:t>
            </a:r>
            <a:endParaRPr lang="ru-RU" smtClean="0"/>
          </a:p>
          <a:p>
            <a:pPr marL="285750" indent="-285750" algn="just">
              <a:buFontTx/>
              <a:buChar char="-"/>
            </a:pPr>
            <a:r>
              <a:rPr lang="ru-RU"/>
              <a:t>„</a:t>
            </a:r>
            <a:r>
              <a:rPr lang="ru-RU" err="1"/>
              <a:t>Патронажна</a:t>
            </a:r>
            <a:r>
              <a:rPr lang="ru-RU"/>
              <a:t> </a:t>
            </a:r>
            <a:r>
              <a:rPr lang="ru-RU" err="1"/>
              <a:t>грижа</a:t>
            </a:r>
            <a:r>
              <a:rPr lang="ru-RU"/>
              <a:t> + в Община </a:t>
            </a:r>
            <a:r>
              <a:rPr lang="ru-RU" err="1"/>
              <a:t>Полски</a:t>
            </a:r>
            <a:r>
              <a:rPr lang="ru-RU"/>
              <a:t> </a:t>
            </a:r>
            <a:r>
              <a:rPr lang="ru-RU" err="1"/>
              <a:t>Тръмбеш</a:t>
            </a:r>
            <a:r>
              <a:rPr lang="ru-RU"/>
              <a:t>“ ( BG05M9OP001-6.002-0053-C01) – </a:t>
            </a:r>
            <a:r>
              <a:rPr lang="ru-RU" err="1"/>
              <a:t>Проектът</a:t>
            </a:r>
            <a:r>
              <a:rPr lang="ru-RU"/>
              <a:t> стартира от 03.03.2021г. и </a:t>
            </a:r>
            <a:r>
              <a:rPr lang="ru-RU" err="1"/>
              <a:t>приключва</a:t>
            </a:r>
            <a:r>
              <a:rPr lang="ru-RU"/>
              <a:t> до 03.04.2022г. Обща </a:t>
            </a:r>
            <a:r>
              <a:rPr lang="ru-RU" err="1"/>
              <a:t>му</a:t>
            </a:r>
            <a:r>
              <a:rPr lang="ru-RU"/>
              <a:t> </a:t>
            </a:r>
            <a:r>
              <a:rPr lang="ru-RU" err="1"/>
              <a:t>стойност</a:t>
            </a:r>
            <a:r>
              <a:rPr lang="ru-RU"/>
              <a:t> е 164 524.32 </a:t>
            </a:r>
            <a:r>
              <a:rPr lang="ru-RU" err="1"/>
              <a:t>лв</a:t>
            </a:r>
            <a:r>
              <a:rPr lang="ru-RU" smtClean="0"/>
              <a:t>.</a:t>
            </a:r>
          </a:p>
          <a:p>
            <a:pPr marL="285750" indent="-285750" algn="just">
              <a:buFontTx/>
              <a:buChar char="-"/>
            </a:pPr>
            <a:r>
              <a:rPr lang="ru-RU"/>
              <a:t>„</a:t>
            </a:r>
            <a:r>
              <a:rPr lang="ru-RU" err="1"/>
              <a:t>Социални</a:t>
            </a:r>
            <a:r>
              <a:rPr lang="ru-RU"/>
              <a:t>, </a:t>
            </a:r>
            <a:r>
              <a:rPr lang="ru-RU" err="1"/>
              <a:t>икономически</a:t>
            </a:r>
            <a:r>
              <a:rPr lang="ru-RU"/>
              <a:t> и </a:t>
            </a:r>
            <a:r>
              <a:rPr lang="ru-RU" err="1"/>
              <a:t>образователни</a:t>
            </a:r>
            <a:r>
              <a:rPr lang="ru-RU"/>
              <a:t> мерки за интеграция на </a:t>
            </a:r>
            <a:r>
              <a:rPr lang="ru-RU" err="1"/>
              <a:t>уязвими</a:t>
            </a:r>
            <a:r>
              <a:rPr lang="ru-RU"/>
              <a:t> </a:t>
            </a:r>
            <a:r>
              <a:rPr lang="ru-RU" err="1"/>
              <a:t>групи</a:t>
            </a:r>
            <a:r>
              <a:rPr lang="ru-RU"/>
              <a:t> в община </a:t>
            </a:r>
            <a:r>
              <a:rPr lang="ru-RU" err="1"/>
              <a:t>Полски</a:t>
            </a:r>
            <a:r>
              <a:rPr lang="ru-RU"/>
              <a:t> </a:t>
            </a:r>
            <a:r>
              <a:rPr lang="ru-RU" err="1"/>
              <a:t>Тръмбеш</a:t>
            </a:r>
            <a:r>
              <a:rPr lang="ru-RU"/>
              <a:t>“ (BG05M9OP001-2.018-0029) –Стартира от 14.03.2019г. и </a:t>
            </a:r>
            <a:r>
              <a:rPr lang="ru-RU" err="1"/>
              <a:t>дейностите</a:t>
            </a:r>
            <a:r>
              <a:rPr lang="ru-RU"/>
              <a:t> </a:t>
            </a:r>
            <a:r>
              <a:rPr lang="ru-RU" err="1"/>
              <a:t>са</a:t>
            </a:r>
            <a:r>
              <a:rPr lang="ru-RU"/>
              <a:t> </a:t>
            </a:r>
            <a:r>
              <a:rPr lang="ru-RU" err="1"/>
              <a:t>приключени</a:t>
            </a:r>
            <a:r>
              <a:rPr lang="ru-RU"/>
              <a:t> </a:t>
            </a:r>
            <a:r>
              <a:rPr lang="ru-RU" err="1"/>
              <a:t>към</a:t>
            </a:r>
            <a:r>
              <a:rPr lang="ru-RU"/>
              <a:t> 31.12.2021г. Обща </a:t>
            </a:r>
            <a:r>
              <a:rPr lang="ru-RU" err="1"/>
              <a:t>му</a:t>
            </a:r>
            <a:r>
              <a:rPr lang="ru-RU"/>
              <a:t> </a:t>
            </a:r>
            <a:r>
              <a:rPr lang="ru-RU" err="1"/>
              <a:t>стойност</a:t>
            </a:r>
            <a:r>
              <a:rPr lang="ru-RU"/>
              <a:t> е 950 </a:t>
            </a:r>
            <a:r>
              <a:rPr lang="ru-RU" smtClean="0"/>
              <a:t>31</a:t>
            </a:r>
            <a:r>
              <a:rPr lang="en-US" smtClean="0"/>
              <a:t>9</a:t>
            </a:r>
            <a:r>
              <a:rPr lang="ru-RU" smtClean="0"/>
              <a:t> </a:t>
            </a:r>
            <a:r>
              <a:rPr lang="ru-RU" err="1"/>
              <a:t>лв</a:t>
            </a:r>
            <a:r>
              <a:rPr lang="ru-RU" smtClean="0"/>
              <a:t>.</a:t>
            </a:r>
          </a:p>
          <a:p>
            <a:pPr marL="285750" indent="-285750" algn="just">
              <a:buFontTx/>
              <a:buChar char="-"/>
            </a:pPr>
            <a:r>
              <a:rPr lang="ru-RU"/>
              <a:t>„</a:t>
            </a:r>
            <a:r>
              <a:rPr lang="ru-RU" err="1"/>
              <a:t>Топъл</a:t>
            </a:r>
            <a:r>
              <a:rPr lang="ru-RU"/>
              <a:t> </a:t>
            </a:r>
            <a:r>
              <a:rPr lang="ru-RU" err="1"/>
              <a:t>обяд</a:t>
            </a:r>
            <a:r>
              <a:rPr lang="ru-RU"/>
              <a:t> в </a:t>
            </a:r>
            <a:r>
              <a:rPr lang="ru-RU" err="1"/>
              <a:t>условията</a:t>
            </a:r>
            <a:r>
              <a:rPr lang="ru-RU"/>
              <a:t> на </a:t>
            </a:r>
            <a:r>
              <a:rPr lang="ru-RU" err="1"/>
              <a:t>пандемията</a:t>
            </a:r>
            <a:r>
              <a:rPr lang="ru-RU"/>
              <a:t> от COVID-19 в Община </a:t>
            </a:r>
            <a:r>
              <a:rPr lang="ru-RU" err="1"/>
              <a:t>Полски</a:t>
            </a:r>
            <a:r>
              <a:rPr lang="ru-RU"/>
              <a:t> </a:t>
            </a:r>
            <a:r>
              <a:rPr lang="ru-RU" err="1"/>
              <a:t>Тръмбеш</a:t>
            </a:r>
            <a:r>
              <a:rPr lang="ru-RU"/>
              <a:t>“(BG05FMOP001-5.001-0051-C05) – </a:t>
            </a:r>
            <a:r>
              <a:rPr lang="ru-RU" err="1"/>
              <a:t>Проектът</a:t>
            </a:r>
            <a:r>
              <a:rPr lang="ru-RU"/>
              <a:t> стартира от 01.01.2021 г. и </a:t>
            </a:r>
            <a:r>
              <a:rPr lang="ru-RU" err="1"/>
              <a:t>приключва</a:t>
            </a:r>
            <a:r>
              <a:rPr lang="ru-RU"/>
              <a:t> до 30.06.2022 г. и с обща </a:t>
            </a:r>
            <a:r>
              <a:rPr lang="ru-RU" err="1"/>
              <a:t>стойност</a:t>
            </a:r>
            <a:r>
              <a:rPr lang="ru-RU"/>
              <a:t> 111 991 </a:t>
            </a:r>
            <a:r>
              <a:rPr lang="ru-RU" err="1"/>
              <a:t>лв</a:t>
            </a:r>
            <a:r>
              <a:rPr lang="ru-RU"/>
              <a:t>. </a:t>
            </a:r>
            <a:endParaRPr lang="ru-RU" smtClean="0"/>
          </a:p>
          <a:p>
            <a:pPr marL="285750" indent="-285750" algn="just">
              <a:buFontTx/>
              <a:buChar char="-"/>
            </a:pPr>
            <a:r>
              <a:rPr lang="ru-RU"/>
              <a:t>"Образование за </a:t>
            </a:r>
            <a:r>
              <a:rPr lang="ru-RU" err="1"/>
              <a:t>утрешния</a:t>
            </a:r>
            <a:r>
              <a:rPr lang="ru-RU"/>
              <a:t> </a:t>
            </a:r>
            <a:r>
              <a:rPr lang="ru-RU" err="1"/>
              <a:t>ден</a:t>
            </a:r>
            <a:r>
              <a:rPr lang="ru-RU"/>
              <a:t>"(BG05M2OP001-2.012-0001-C03) – </a:t>
            </a:r>
            <a:r>
              <a:rPr lang="ru-RU" err="1"/>
              <a:t>Изпълнява</a:t>
            </a:r>
            <a:r>
              <a:rPr lang="ru-RU"/>
              <a:t> се от 15.10.2019г. и е предвидено </a:t>
            </a:r>
            <a:r>
              <a:rPr lang="ru-RU" err="1"/>
              <a:t>дейностите</a:t>
            </a:r>
            <a:r>
              <a:rPr lang="ru-RU"/>
              <a:t> да приключат до 15.12.2023г. </a:t>
            </a:r>
            <a:r>
              <a:rPr lang="ru-RU" err="1"/>
              <a:t>Изпълнява</a:t>
            </a:r>
            <a:r>
              <a:rPr lang="ru-RU"/>
              <a:t> се от СУ „</a:t>
            </a:r>
            <a:r>
              <a:rPr lang="ru-RU" err="1"/>
              <a:t>Цанко</a:t>
            </a:r>
            <a:r>
              <a:rPr lang="ru-RU"/>
              <a:t> </a:t>
            </a:r>
            <a:r>
              <a:rPr lang="ru-RU" err="1"/>
              <a:t>Церковски</a:t>
            </a:r>
            <a:r>
              <a:rPr lang="ru-RU"/>
              <a:t>”, ОУ „Св. Св. </a:t>
            </a:r>
            <a:r>
              <a:rPr lang="ru-RU" err="1"/>
              <a:t>Кирил</a:t>
            </a:r>
            <a:r>
              <a:rPr lang="ru-RU"/>
              <a:t> и </a:t>
            </a:r>
            <a:r>
              <a:rPr lang="ru-RU" err="1"/>
              <a:t>Методий</a:t>
            </a:r>
            <a:r>
              <a:rPr lang="ru-RU"/>
              <a:t>” с. </a:t>
            </a:r>
            <a:r>
              <a:rPr lang="ru-RU" err="1"/>
              <a:t>Раданово</a:t>
            </a:r>
            <a:r>
              <a:rPr lang="ru-RU"/>
              <a:t> и ОУ „</a:t>
            </a:r>
            <a:r>
              <a:rPr lang="ru-RU" err="1"/>
              <a:t>Васил</a:t>
            </a:r>
            <a:r>
              <a:rPr lang="ru-RU"/>
              <a:t> </a:t>
            </a:r>
            <a:r>
              <a:rPr lang="ru-RU" err="1"/>
              <a:t>Левски</a:t>
            </a:r>
            <a:r>
              <a:rPr lang="ru-RU"/>
              <a:t>” с. Петко </a:t>
            </a:r>
            <a:r>
              <a:rPr lang="ru-RU" err="1" smtClean="0"/>
              <a:t>Каравелово</a:t>
            </a:r>
            <a:r>
              <a:rPr lang="ru-RU" smtClean="0"/>
              <a:t>;</a:t>
            </a:r>
          </a:p>
          <a:p>
            <a:pPr marL="285750" indent="-285750" algn="just">
              <a:buFontTx/>
              <a:buChar char="-"/>
            </a:pPr>
            <a:r>
              <a:rPr lang="ru-RU"/>
              <a:t>„</a:t>
            </a:r>
            <a:r>
              <a:rPr lang="ru-RU" err="1"/>
              <a:t>Подкрепа</a:t>
            </a:r>
            <a:r>
              <a:rPr lang="ru-RU"/>
              <a:t> за успех“(BG05M2OP001-2.011-0001-C03) – </a:t>
            </a:r>
            <a:r>
              <a:rPr lang="ru-RU" err="1"/>
              <a:t>Дейностите</a:t>
            </a:r>
            <a:r>
              <a:rPr lang="ru-RU"/>
              <a:t> </a:t>
            </a:r>
            <a:r>
              <a:rPr lang="ru-RU" err="1"/>
              <a:t>приключват</a:t>
            </a:r>
            <a:r>
              <a:rPr lang="ru-RU"/>
              <a:t> до 31.07.2022г. </a:t>
            </a:r>
            <a:r>
              <a:rPr lang="ru-RU" err="1"/>
              <a:t>Изпълнява</a:t>
            </a:r>
            <a:r>
              <a:rPr lang="ru-RU"/>
              <a:t> се от ОУ „</a:t>
            </a:r>
            <a:r>
              <a:rPr lang="ru-RU" err="1"/>
              <a:t>Св.Св.Кирил</a:t>
            </a:r>
            <a:r>
              <a:rPr lang="ru-RU"/>
              <a:t> и </a:t>
            </a:r>
            <a:r>
              <a:rPr lang="ru-RU" err="1"/>
              <a:t>Методий</a:t>
            </a:r>
            <a:r>
              <a:rPr lang="ru-RU"/>
              <a:t>” </a:t>
            </a:r>
            <a:r>
              <a:rPr lang="ru-RU" err="1"/>
              <a:t>с.Раданово</a:t>
            </a:r>
            <a:r>
              <a:rPr lang="ru-RU"/>
              <a:t> и ОУ „</a:t>
            </a:r>
            <a:r>
              <a:rPr lang="ru-RU" err="1"/>
              <a:t>Васил</a:t>
            </a:r>
            <a:r>
              <a:rPr lang="ru-RU"/>
              <a:t> </a:t>
            </a:r>
            <a:r>
              <a:rPr lang="ru-RU" err="1"/>
              <a:t>Левски</a:t>
            </a:r>
            <a:r>
              <a:rPr lang="ru-RU"/>
              <a:t>” </a:t>
            </a:r>
            <a:r>
              <a:rPr lang="ru-RU" err="1"/>
              <a:t>с.Петко</a:t>
            </a:r>
            <a:r>
              <a:rPr lang="ru-RU"/>
              <a:t> </a:t>
            </a:r>
            <a:r>
              <a:rPr lang="ru-RU" err="1" smtClean="0"/>
              <a:t>Каравелово</a:t>
            </a:r>
            <a:r>
              <a:rPr lang="ru-RU" smtClean="0"/>
              <a:t>;</a:t>
            </a:r>
          </a:p>
          <a:p>
            <a:pPr marL="285750" indent="-285750" algn="just">
              <a:buFontTx/>
              <a:buChar char="-"/>
            </a:pPr>
            <a:r>
              <a:rPr lang="ru-RU"/>
              <a:t>„</a:t>
            </a:r>
            <a:r>
              <a:rPr lang="ru-RU" err="1"/>
              <a:t>Подкрепа</a:t>
            </a:r>
            <a:r>
              <a:rPr lang="ru-RU"/>
              <a:t> за </a:t>
            </a:r>
            <a:r>
              <a:rPr lang="ru-RU" err="1"/>
              <a:t>приобщаващо</a:t>
            </a:r>
            <a:r>
              <a:rPr lang="ru-RU"/>
              <a:t> образование“ (BG05M2OP001-3.018-0001-C01) – </a:t>
            </a:r>
            <a:r>
              <a:rPr lang="ru-RU" err="1"/>
              <a:t>Изпълнява</a:t>
            </a:r>
            <a:r>
              <a:rPr lang="ru-RU"/>
              <a:t> се от СУ „</a:t>
            </a:r>
            <a:r>
              <a:rPr lang="ru-RU" err="1"/>
              <a:t>Цанко</a:t>
            </a:r>
            <a:r>
              <a:rPr lang="ru-RU"/>
              <a:t> </a:t>
            </a:r>
            <a:r>
              <a:rPr lang="ru-RU" err="1"/>
              <a:t>Церковски</a:t>
            </a:r>
            <a:r>
              <a:rPr lang="ru-RU"/>
              <a:t>” и е предвидено </a:t>
            </a:r>
            <a:r>
              <a:rPr lang="ru-RU" err="1"/>
              <a:t>дейностите</a:t>
            </a:r>
            <a:r>
              <a:rPr lang="ru-RU"/>
              <a:t> да приключат до 27.11.2023г</a:t>
            </a:r>
            <a:r>
              <a:rPr lang="ru-RU" smtClean="0"/>
              <a:t>.</a:t>
            </a:r>
          </a:p>
          <a:p>
            <a:pPr marL="285750" indent="-285750" algn="just">
              <a:buFontTx/>
              <a:buChar char="-"/>
            </a:pPr>
            <a:r>
              <a:rPr lang="ru-RU"/>
              <a:t>„Активно </a:t>
            </a:r>
            <a:r>
              <a:rPr lang="ru-RU" err="1"/>
              <a:t>приобщаване</a:t>
            </a:r>
            <a:r>
              <a:rPr lang="ru-RU"/>
              <a:t> в </a:t>
            </a:r>
            <a:r>
              <a:rPr lang="ru-RU" err="1"/>
              <a:t>системата</a:t>
            </a:r>
            <a:r>
              <a:rPr lang="ru-RU"/>
              <a:t> на </a:t>
            </a:r>
            <a:r>
              <a:rPr lang="ru-RU" err="1"/>
              <a:t>предучилищното</a:t>
            </a:r>
            <a:r>
              <a:rPr lang="ru-RU"/>
              <a:t> образование“ (BG05M2OPО01-3.005-0004) - </a:t>
            </a:r>
            <a:r>
              <a:rPr lang="ru-RU" err="1"/>
              <a:t>Изпълнява</a:t>
            </a:r>
            <a:r>
              <a:rPr lang="ru-RU"/>
              <a:t> се от ДГ „Детски свят“ – гр. </a:t>
            </a:r>
            <a:r>
              <a:rPr lang="ru-RU" err="1"/>
              <a:t>Полски</a:t>
            </a:r>
            <a:r>
              <a:rPr lang="ru-RU"/>
              <a:t> </a:t>
            </a:r>
            <a:r>
              <a:rPr lang="ru-RU" err="1"/>
              <a:t>Тръмбеш</a:t>
            </a:r>
            <a:r>
              <a:rPr lang="ru-RU"/>
              <a:t>, ДГ „</a:t>
            </a:r>
            <a:r>
              <a:rPr lang="ru-RU" err="1"/>
              <a:t>Първи</a:t>
            </a:r>
            <a:r>
              <a:rPr lang="ru-RU"/>
              <a:t> </a:t>
            </a:r>
            <a:r>
              <a:rPr lang="ru-RU" err="1"/>
              <a:t>юни</a:t>
            </a:r>
            <a:r>
              <a:rPr lang="ru-RU"/>
              <a:t>” с. </a:t>
            </a:r>
            <a:r>
              <a:rPr lang="ru-RU" err="1"/>
              <a:t>Раданово</a:t>
            </a:r>
            <a:r>
              <a:rPr lang="ru-RU"/>
              <a:t> и ДГ „</a:t>
            </a:r>
            <a:r>
              <a:rPr lang="ru-RU" err="1"/>
              <a:t>Незабравка</a:t>
            </a:r>
            <a:r>
              <a:rPr lang="ru-RU"/>
              <a:t>” с. Петко </a:t>
            </a:r>
            <a:r>
              <a:rPr lang="ru-RU" err="1"/>
              <a:t>Каравелово</a:t>
            </a:r>
            <a:r>
              <a:rPr lang="ru-RU"/>
              <a:t>. </a:t>
            </a:r>
            <a:r>
              <a:rPr lang="ru-RU" err="1"/>
              <a:t>Дейностите</a:t>
            </a:r>
            <a:r>
              <a:rPr lang="ru-RU"/>
              <a:t> </a:t>
            </a:r>
            <a:r>
              <a:rPr lang="ru-RU" err="1"/>
              <a:t>следва</a:t>
            </a:r>
            <a:r>
              <a:rPr lang="ru-RU"/>
              <a:t> да приключат до 16.11.2022г. </a:t>
            </a:r>
          </a:p>
          <a:p>
            <a:pPr marL="285750" indent="-285750">
              <a:buFontTx/>
              <a:buChar char="-"/>
            </a:pPr>
            <a:endParaRPr lang="ru-RU"/>
          </a:p>
          <a:p>
            <a:pPr marL="285750" indent="-285750">
              <a:buFontTx/>
              <a:buChar char="-"/>
            </a:pPr>
            <a:endParaRPr lang="ru-RU" smtClean="0"/>
          </a:p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293221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831273" y="307572"/>
            <a:ext cx="10731731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ru-RU" smtClean="0"/>
              <a:t>„</a:t>
            </a:r>
            <a:r>
              <a:rPr lang="ru-RU" err="1"/>
              <a:t>Изпълнение</a:t>
            </a:r>
            <a:r>
              <a:rPr lang="ru-RU"/>
              <a:t> на </a:t>
            </a:r>
            <a:r>
              <a:rPr lang="ru-RU" err="1"/>
              <a:t>демонстрационен</a:t>
            </a:r>
            <a:r>
              <a:rPr lang="ru-RU"/>
              <a:t> проект в </a:t>
            </a:r>
            <a:r>
              <a:rPr lang="ru-RU" err="1"/>
              <a:t>областта</a:t>
            </a:r>
            <a:r>
              <a:rPr lang="ru-RU"/>
              <a:t> на </a:t>
            </a:r>
            <a:r>
              <a:rPr lang="ru-RU" err="1"/>
              <a:t>управлението</a:t>
            </a:r>
            <a:r>
              <a:rPr lang="ru-RU"/>
              <a:t> на </a:t>
            </a:r>
            <a:r>
              <a:rPr lang="ru-RU" err="1"/>
              <a:t>отпадъците</a:t>
            </a:r>
            <a:r>
              <a:rPr lang="ru-RU"/>
              <a:t> в община </a:t>
            </a:r>
            <a:r>
              <a:rPr lang="ru-RU" err="1"/>
              <a:t>Полски</a:t>
            </a:r>
            <a:r>
              <a:rPr lang="ru-RU"/>
              <a:t> </a:t>
            </a:r>
            <a:r>
              <a:rPr lang="ru-RU" err="1"/>
              <a:t>Тръмбеш</a:t>
            </a:r>
            <a:r>
              <a:rPr lang="ru-RU"/>
              <a:t>“ (BG16M1OP002-2.009-0047-C01) – </a:t>
            </a:r>
            <a:r>
              <a:rPr lang="ru-RU" smtClean="0"/>
              <a:t>Проектът </a:t>
            </a:r>
            <a:r>
              <a:rPr lang="ru-RU"/>
              <a:t>стартира от 11.02.2022 г. и е на </a:t>
            </a:r>
            <a:r>
              <a:rPr lang="ru-RU" err="1"/>
              <a:t>стойност</a:t>
            </a:r>
            <a:r>
              <a:rPr lang="ru-RU"/>
              <a:t> 361 176 </a:t>
            </a:r>
            <a:r>
              <a:rPr lang="ru-RU" err="1"/>
              <a:t>лв</a:t>
            </a:r>
            <a:r>
              <a:rPr lang="ru-RU"/>
              <a:t>. </a:t>
            </a:r>
            <a:r>
              <a:rPr lang="ru-RU" err="1"/>
              <a:t>Основната</a:t>
            </a:r>
            <a:r>
              <a:rPr lang="ru-RU"/>
              <a:t> </a:t>
            </a:r>
            <a:r>
              <a:rPr lang="ru-RU" err="1"/>
              <a:t>му</a:t>
            </a:r>
            <a:r>
              <a:rPr lang="ru-RU"/>
              <a:t> цел е да </a:t>
            </a:r>
            <a:r>
              <a:rPr lang="ru-RU" err="1"/>
              <a:t>повиши</a:t>
            </a:r>
            <a:r>
              <a:rPr lang="ru-RU"/>
              <a:t> </a:t>
            </a:r>
            <a:r>
              <a:rPr lang="ru-RU" err="1"/>
              <a:t>осведомеността</a:t>
            </a:r>
            <a:r>
              <a:rPr lang="ru-RU"/>
              <a:t> и </a:t>
            </a:r>
            <a:r>
              <a:rPr lang="ru-RU" err="1"/>
              <a:t>общественото</a:t>
            </a:r>
            <a:r>
              <a:rPr lang="ru-RU"/>
              <a:t> </a:t>
            </a:r>
            <a:r>
              <a:rPr lang="ru-RU" err="1"/>
              <a:t>самосъзнание</a:t>
            </a:r>
            <a:r>
              <a:rPr lang="ru-RU"/>
              <a:t> при управление на </a:t>
            </a:r>
            <a:r>
              <a:rPr lang="ru-RU" err="1"/>
              <a:t>битовите</a:t>
            </a:r>
            <a:r>
              <a:rPr lang="ru-RU"/>
              <a:t> </a:t>
            </a:r>
            <a:r>
              <a:rPr lang="ru-RU" err="1" smtClean="0"/>
              <a:t>отпадъци</a:t>
            </a:r>
            <a:r>
              <a:rPr lang="ru-RU" smtClean="0"/>
              <a:t>;</a:t>
            </a:r>
          </a:p>
          <a:p>
            <a:pPr marL="285750" indent="-285750" algn="just">
              <a:buFontTx/>
              <a:buChar char="-"/>
            </a:pPr>
            <a:r>
              <a:rPr lang="ru-RU"/>
              <a:t>Проект „Управление на риска и защита от наводнения в трансграничните региони Калараш и Полски Тръмбеш“ – </a:t>
            </a:r>
            <a:r>
              <a:rPr lang="ru-RU" smtClean="0"/>
              <a:t>със сметна стойност 2 </a:t>
            </a:r>
            <a:r>
              <a:rPr lang="en-US" smtClean="0"/>
              <a:t>070 708 </a:t>
            </a:r>
            <a:r>
              <a:rPr lang="ru-RU" smtClean="0"/>
              <a:t>лв</a:t>
            </a:r>
            <a:r>
              <a:rPr lang="ru-RU"/>
              <a:t>. и включва дейности по изграждане на система за ранно предупреждение и управление на води те и риска от наводнения на територията на община Полски Тръмбеш</a:t>
            </a:r>
            <a:r>
              <a:rPr lang="ru-RU" smtClean="0"/>
              <a:t>;</a:t>
            </a:r>
          </a:p>
          <a:p>
            <a:pPr marL="285750" indent="-285750" algn="just">
              <a:buFontTx/>
              <a:buChar char="-"/>
            </a:pPr>
            <a:r>
              <a:rPr lang="ru-RU"/>
              <a:t>„Реконструкция на уличната мрежа в Община Полски Тръмбеш</a:t>
            </a:r>
            <a:r>
              <a:rPr lang="ru-RU" smtClean="0"/>
              <a:t>“</a:t>
            </a:r>
            <a:r>
              <a:rPr lang="bg-BG" smtClean="0"/>
              <a:t>(</a:t>
            </a:r>
            <a:r>
              <a:rPr lang="en-US" smtClean="0"/>
              <a:t>BG06RDNP001-7.001-0063-C01</a:t>
            </a:r>
            <a:r>
              <a:rPr lang="bg-BG"/>
              <a:t>) – стартира от </a:t>
            </a:r>
            <a:r>
              <a:rPr lang="bg-BG" smtClean="0"/>
              <a:t>03.12.2021г. и е със сметна стойност </a:t>
            </a:r>
            <a:r>
              <a:rPr lang="en-US"/>
              <a:t>1 </a:t>
            </a:r>
            <a:r>
              <a:rPr lang="bg-BG" smtClean="0"/>
              <a:t>286</a:t>
            </a:r>
            <a:r>
              <a:rPr lang="en-US" smtClean="0"/>
              <a:t> </a:t>
            </a:r>
            <a:r>
              <a:rPr lang="bg-BG" smtClean="0"/>
              <a:t>790 лв. и </a:t>
            </a:r>
            <a:r>
              <a:rPr lang="ru-RU" smtClean="0"/>
              <a:t>обхваща </a:t>
            </a:r>
            <a:r>
              <a:rPr lang="ru-RU"/>
              <a:t>реконструкцията на улици и тротоари в общинския център-гр. Полски Тръмбеш и село </a:t>
            </a:r>
            <a:r>
              <a:rPr lang="ru-RU" smtClean="0"/>
              <a:t>Страхилово;</a:t>
            </a:r>
          </a:p>
          <a:p>
            <a:pPr marL="285750" indent="-285750" algn="just">
              <a:buFontTx/>
              <a:buChar char="-"/>
            </a:pPr>
            <a:r>
              <a:rPr lang="ru-RU"/>
              <a:t>Изграждане на обществени зони за отдих в ПИ 57354.300.389 по КККР на гр. Полски </a:t>
            </a:r>
            <a:r>
              <a:rPr lang="ru-RU" smtClean="0"/>
              <a:t>Тръмбеш (</a:t>
            </a:r>
            <a:r>
              <a:rPr lang="en-US" smtClean="0"/>
              <a:t>BG06RDNP001-19.263-0005-C01</a:t>
            </a:r>
            <a:r>
              <a:rPr lang="bg-BG"/>
              <a:t>) – </a:t>
            </a:r>
            <a:r>
              <a:rPr lang="bg-BG" smtClean="0"/>
              <a:t>проектът </a:t>
            </a:r>
            <a:r>
              <a:rPr lang="bg-BG"/>
              <a:t>стартира 14.12.2021г. и е на стойност </a:t>
            </a:r>
            <a:r>
              <a:rPr lang="bg-BG" smtClean="0"/>
              <a:t>67 902 лв. </a:t>
            </a:r>
            <a:r>
              <a:rPr lang="ru-RU" smtClean="0"/>
              <a:t>Проектното предложение е насочено към </a:t>
            </a:r>
            <a:r>
              <a:rPr lang="ru-RU"/>
              <a:t>изграждане на обществени зони за отдих в ПИ 57354.300.389 по КККР на гр. Полски </a:t>
            </a:r>
            <a:r>
              <a:rPr lang="ru-RU" smtClean="0"/>
              <a:t>Тръмбеш. Ключовите </a:t>
            </a:r>
            <a:r>
              <a:rPr lang="ru-RU"/>
              <a:t>дейности в проекта, които ще допринесат в най-висока степен за реализиране на основната цел са изграждане и благоустрояване на терени за отдих в централната част на землището на гр.Полски Тръмбеш. Единият терен граничи на север с Градската болница, на запад с улица „Отец Паисий" , а на изток и юг с Централния градски площад. Вторият терен е разположен в Градския парк, като от южната му страна има съществуваща детска площадка за деца от 6 до 12 г.</a:t>
            </a:r>
            <a:r>
              <a:rPr lang="bg-BG" smtClean="0"/>
              <a:t>;</a:t>
            </a:r>
          </a:p>
          <a:p>
            <a:pPr marL="285750" indent="-285750" algn="just">
              <a:buFontTx/>
              <a:buChar char="-"/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452674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авоъгълник 1"/>
          <p:cNvSpPr/>
          <p:nvPr/>
        </p:nvSpPr>
        <p:spPr>
          <a:xfrm>
            <a:off x="906087" y="166254"/>
            <a:ext cx="111058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- "</a:t>
            </a:r>
            <a:r>
              <a:rPr lang="ru-RU"/>
              <a:t>Рехабилитация на съществуващ парк“ в УПИ І, кв. 109 по ПУП на гр. П. </a:t>
            </a:r>
            <a:r>
              <a:rPr lang="ru-RU" smtClean="0"/>
              <a:t>Тръмбеш (</a:t>
            </a:r>
            <a:r>
              <a:rPr lang="en-US" smtClean="0"/>
              <a:t>BG06RDNP001-19.158-0004-C01</a:t>
            </a:r>
            <a:r>
              <a:rPr lang="bg-BG"/>
              <a:t>) – проектът стартира от </a:t>
            </a:r>
            <a:r>
              <a:rPr lang="bg-BG" smtClean="0"/>
              <a:t>18.05.2021г. и е със сметна стойност 239 462 лв. </a:t>
            </a:r>
          </a:p>
          <a:p>
            <a:pPr marL="285750" indent="-285750">
              <a:buFontTx/>
              <a:buChar char="-"/>
            </a:pPr>
            <a:r>
              <a:rPr lang="ru-RU" smtClean="0"/>
              <a:t>Текущ </a:t>
            </a:r>
            <a:r>
              <a:rPr lang="ru-RU"/>
              <a:t>ремонт на съществуващо читалище в УПИ ІІІ, стр. кв.43, по ПУП на село Павел, община Полски </a:t>
            </a:r>
            <a:r>
              <a:rPr lang="ru-RU" smtClean="0"/>
              <a:t>Тръмбеш(</a:t>
            </a:r>
            <a:r>
              <a:rPr lang="en-US" smtClean="0"/>
              <a:t>BG06RDNP001-19.158-0005-C01</a:t>
            </a:r>
            <a:r>
              <a:rPr lang="bg-BG" smtClean="0"/>
              <a:t>) – 203 376 лв.</a:t>
            </a:r>
          </a:p>
          <a:p>
            <a:pPr marL="285750" indent="-285750">
              <a:buFontTx/>
              <a:buChar char="-"/>
            </a:pPr>
            <a:r>
              <a:rPr lang="ru-RU"/>
              <a:t>„M.E.D.G.I.K“ – „ЕРАЗЪМ+“ - ДГ „Детски свят“ – </a:t>
            </a:r>
            <a:r>
              <a:rPr lang="ru-RU" smtClean="0"/>
              <a:t>35 604 </a:t>
            </a:r>
            <a:r>
              <a:rPr lang="ru-RU"/>
              <a:t>лв</a:t>
            </a:r>
            <a:r>
              <a:rPr lang="ru-RU" smtClean="0"/>
              <a:t>.;</a:t>
            </a:r>
          </a:p>
          <a:p>
            <a:pPr marL="285750" indent="-285750">
              <a:buFontTx/>
              <a:buChar char="-"/>
            </a:pPr>
            <a:endParaRPr lang="ru-RU"/>
          </a:p>
          <a:p>
            <a:pPr marL="285750" indent="-285750">
              <a:buFontTx/>
              <a:buChar char="-"/>
            </a:pPr>
            <a:endParaRPr lang="ru-RU" smtClean="0"/>
          </a:p>
          <a:p>
            <a:pPr marL="285750" indent="-285750">
              <a:buFontTx/>
              <a:buChar char="-"/>
            </a:pPr>
            <a:endParaRPr lang="ru-RU"/>
          </a:p>
          <a:p>
            <a:r>
              <a:rPr lang="ru-RU" smtClean="0"/>
              <a:t>	В </a:t>
            </a:r>
            <a:r>
              <a:rPr lang="ru-RU"/>
              <a:t>заключение можем да кажем, че бюджетът в своята същност представлява финансовия план на организацията за една бюджетна година - документ на политика, ръководство за оперативно управление и средство за комуникация между страните в бюджетния процес. С постигането на баланс между приходите и разходите, сме обвързали целите и приоритетите за развитие на общината с финансовите ресурси, като е търсено максимално доближаване до нуждите и потребностите на гражданите от общината</a:t>
            </a:r>
            <a:r>
              <a:rPr lang="ru-RU" smtClean="0"/>
              <a:t>.</a:t>
            </a:r>
          </a:p>
          <a:p>
            <a:endParaRPr lang="ru-RU"/>
          </a:p>
          <a:p>
            <a:endParaRPr lang="ru-RU" smtClean="0"/>
          </a:p>
          <a:p>
            <a:endParaRPr lang="ru-RU"/>
          </a:p>
          <a:p>
            <a:pPr algn="ctr"/>
            <a:r>
              <a:rPr lang="ru-RU" smtClean="0"/>
              <a:t>БЛАГОДАРИМ ЗА ВНИМАНИЕТО !</a:t>
            </a:r>
            <a:endParaRPr lang="ru-RU"/>
          </a:p>
          <a:p>
            <a:pPr marL="285750" indent="-285750">
              <a:buFontTx/>
              <a:buChar char="-"/>
            </a:pP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13457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216227" y="335886"/>
            <a:ext cx="9905998" cy="1478570"/>
          </a:xfrm>
        </p:spPr>
        <p:txBody>
          <a:bodyPr>
            <a:normAutofit fontScale="90000"/>
          </a:bodyPr>
          <a:lstStyle/>
          <a:p>
            <a:pPr algn="ctr"/>
            <a:r>
              <a:rPr lang="ru-RU" smtClean="0">
                <a:solidFill>
                  <a:schemeClr val="accent6">
                    <a:lumMod val="50000"/>
                  </a:schemeClr>
                </a:solidFill>
              </a:rPr>
              <a:t>Община полски тръмбеш -ПРОЕКТОБЮДЖЕТ ЗА 202</a:t>
            </a:r>
            <a:r>
              <a:rPr lang="en-US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ru-RU" smtClean="0">
                <a:solidFill>
                  <a:schemeClr val="accent6">
                    <a:lumMod val="50000"/>
                  </a:schemeClr>
                </a:solidFill>
              </a:rPr>
              <a:t> - акценти</a:t>
            </a:r>
            <a:br>
              <a:rPr lang="ru-RU" smtClean="0">
                <a:solidFill>
                  <a:schemeClr val="accent6">
                    <a:lumMod val="50000"/>
                  </a:schemeClr>
                </a:solidFill>
              </a:rPr>
            </a:br>
            <a:endParaRPr lang="bg-BG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mtClean="0"/>
              <a:t>Проектобюджетът за 202</a:t>
            </a:r>
            <a:r>
              <a:rPr lang="en-US" smtClean="0"/>
              <a:t>2</a:t>
            </a:r>
            <a:r>
              <a:rPr lang="ru-RU" smtClean="0"/>
              <a:t> г. е разработен на </a:t>
            </a:r>
            <a:r>
              <a:rPr lang="ru-RU" err="1" smtClean="0"/>
              <a:t>базата</a:t>
            </a:r>
            <a:r>
              <a:rPr lang="ru-RU" smtClean="0"/>
              <a:t> на:</a:t>
            </a:r>
          </a:p>
          <a:p>
            <a:r>
              <a:rPr lang="ru-RU" smtClean="0"/>
              <a:t>1. </a:t>
            </a:r>
            <a:r>
              <a:rPr lang="ru-RU" err="1" smtClean="0"/>
              <a:t>нормативните</a:t>
            </a:r>
            <a:r>
              <a:rPr lang="ru-RU" smtClean="0"/>
              <a:t> </a:t>
            </a:r>
            <a:r>
              <a:rPr lang="ru-RU" err="1" smtClean="0"/>
              <a:t>документи</a:t>
            </a:r>
            <a:r>
              <a:rPr lang="ru-RU" smtClean="0"/>
              <a:t>:</a:t>
            </a:r>
          </a:p>
          <a:p>
            <a:r>
              <a:rPr lang="ru-RU" smtClean="0"/>
              <a:t>• - Закон за </a:t>
            </a:r>
            <a:r>
              <a:rPr lang="ru-RU" err="1" smtClean="0"/>
              <a:t>публичните</a:t>
            </a:r>
            <a:r>
              <a:rPr lang="ru-RU" smtClean="0"/>
              <a:t> </a:t>
            </a:r>
            <a:r>
              <a:rPr lang="ru-RU" err="1" smtClean="0"/>
              <a:t>финанси</a:t>
            </a:r>
            <a:endParaRPr lang="ru-RU" smtClean="0"/>
          </a:p>
          <a:p>
            <a:r>
              <a:rPr lang="ru-RU" smtClean="0"/>
              <a:t>• - </a:t>
            </a:r>
            <a:r>
              <a:rPr lang="ru-RU" err="1" smtClean="0"/>
              <a:t>Наредба</a:t>
            </a:r>
            <a:r>
              <a:rPr lang="ru-RU" smtClean="0"/>
              <a:t> за </a:t>
            </a:r>
            <a:r>
              <a:rPr lang="ru-RU" err="1" smtClean="0"/>
              <a:t>условията</a:t>
            </a:r>
            <a:r>
              <a:rPr lang="ru-RU" smtClean="0"/>
              <a:t> и </a:t>
            </a:r>
            <a:r>
              <a:rPr lang="ru-RU" err="1" smtClean="0"/>
              <a:t>реда</a:t>
            </a:r>
            <a:r>
              <a:rPr lang="ru-RU" smtClean="0"/>
              <a:t> за </a:t>
            </a:r>
            <a:r>
              <a:rPr lang="ru-RU" err="1" smtClean="0"/>
              <a:t>съставяне</a:t>
            </a:r>
            <a:r>
              <a:rPr lang="ru-RU" smtClean="0"/>
              <a:t> на </a:t>
            </a:r>
            <a:r>
              <a:rPr lang="ru-RU" err="1" smtClean="0"/>
              <a:t>бюджетната</a:t>
            </a:r>
            <a:r>
              <a:rPr lang="ru-RU" smtClean="0"/>
              <a:t> прогноза за </a:t>
            </a:r>
            <a:r>
              <a:rPr lang="ru-RU" err="1" smtClean="0"/>
              <a:t>местните</a:t>
            </a:r>
            <a:endParaRPr lang="ru-RU" smtClean="0"/>
          </a:p>
          <a:p>
            <a:r>
              <a:rPr lang="ru-RU" err="1" smtClean="0"/>
              <a:t>дейности</a:t>
            </a:r>
            <a:r>
              <a:rPr lang="ru-RU" smtClean="0"/>
              <a:t> за </a:t>
            </a:r>
            <a:r>
              <a:rPr lang="ru-RU" err="1" smtClean="0"/>
              <a:t>следващите</a:t>
            </a:r>
            <a:r>
              <a:rPr lang="ru-RU" smtClean="0"/>
              <a:t> три </a:t>
            </a:r>
            <a:r>
              <a:rPr lang="ru-RU" err="1" smtClean="0"/>
              <a:t>години</a:t>
            </a:r>
            <a:r>
              <a:rPr lang="ru-RU" smtClean="0"/>
              <a:t> и за </a:t>
            </a:r>
            <a:r>
              <a:rPr lang="ru-RU" err="1" smtClean="0"/>
              <a:t>съставяне</a:t>
            </a:r>
            <a:r>
              <a:rPr lang="ru-RU" smtClean="0"/>
              <a:t>, </a:t>
            </a:r>
            <a:r>
              <a:rPr lang="ru-RU" err="1" smtClean="0"/>
              <a:t>приемане</a:t>
            </a:r>
            <a:r>
              <a:rPr lang="ru-RU" smtClean="0"/>
              <a:t>, </a:t>
            </a:r>
            <a:r>
              <a:rPr lang="ru-RU" err="1" smtClean="0"/>
              <a:t>изпълнение</a:t>
            </a:r>
            <a:r>
              <a:rPr lang="ru-RU" smtClean="0"/>
              <a:t> и</a:t>
            </a:r>
          </a:p>
          <a:p>
            <a:r>
              <a:rPr lang="ru-RU" err="1" smtClean="0"/>
              <a:t>отчитане</a:t>
            </a:r>
            <a:r>
              <a:rPr lang="ru-RU" smtClean="0"/>
              <a:t> на бюджета на община Полски Тръмбеш</a:t>
            </a:r>
          </a:p>
          <a:p>
            <a:r>
              <a:rPr lang="ru-RU" smtClean="0"/>
              <a:t>• - ЗДБРБ за 202</a:t>
            </a:r>
            <a:r>
              <a:rPr lang="en-US" smtClean="0"/>
              <a:t>2</a:t>
            </a:r>
            <a:r>
              <a:rPr lang="ru-RU" smtClean="0"/>
              <a:t> г. /</a:t>
            </a:r>
            <a:r>
              <a:rPr lang="ru-RU" err="1" smtClean="0"/>
              <a:t>Държавен</a:t>
            </a:r>
            <a:r>
              <a:rPr lang="ru-RU" smtClean="0"/>
              <a:t> вестник, </a:t>
            </a:r>
            <a:r>
              <a:rPr lang="ru-RU" err="1" smtClean="0"/>
              <a:t>брой</a:t>
            </a:r>
            <a:r>
              <a:rPr lang="ru-RU" smtClean="0"/>
              <a:t> </a:t>
            </a:r>
            <a:r>
              <a:rPr lang="en-US" smtClean="0"/>
              <a:t>18</a:t>
            </a:r>
            <a:r>
              <a:rPr lang="ru-RU" smtClean="0"/>
              <a:t> от 0</a:t>
            </a:r>
            <a:r>
              <a:rPr lang="en-US" smtClean="0"/>
              <a:t>4</a:t>
            </a:r>
            <a:r>
              <a:rPr lang="ru-RU" smtClean="0"/>
              <a:t>.</a:t>
            </a:r>
            <a:r>
              <a:rPr lang="en-US" smtClean="0"/>
              <a:t>03</a:t>
            </a:r>
            <a:r>
              <a:rPr lang="ru-RU" smtClean="0"/>
              <a:t>.202</a:t>
            </a:r>
            <a:r>
              <a:rPr lang="en-US" smtClean="0"/>
              <a:t>2</a:t>
            </a:r>
            <a:r>
              <a:rPr lang="ru-RU" smtClean="0"/>
              <a:t> г./</a:t>
            </a:r>
          </a:p>
          <a:p>
            <a:r>
              <a:rPr lang="ru-RU" smtClean="0"/>
              <a:t>- РМС №</a:t>
            </a:r>
            <a:r>
              <a:rPr lang="en-US" smtClean="0"/>
              <a:t>50</a:t>
            </a:r>
            <a:r>
              <a:rPr lang="ru-RU" smtClean="0"/>
              <a:t> /</a:t>
            </a:r>
            <a:r>
              <a:rPr lang="en-US" smtClean="0"/>
              <a:t>03</a:t>
            </a:r>
            <a:r>
              <a:rPr lang="ru-RU" smtClean="0"/>
              <a:t>.</a:t>
            </a:r>
            <a:r>
              <a:rPr lang="en-US" smtClean="0"/>
              <a:t>02</a:t>
            </a:r>
            <a:r>
              <a:rPr lang="ru-RU" smtClean="0"/>
              <a:t>.202</a:t>
            </a:r>
            <a:r>
              <a:rPr lang="en-US" smtClean="0"/>
              <a:t>2</a:t>
            </a:r>
            <a:r>
              <a:rPr lang="ru-RU" smtClean="0"/>
              <a:t> г. за </a:t>
            </a:r>
            <a:r>
              <a:rPr lang="ru-RU" err="1" smtClean="0"/>
              <a:t>приемане</a:t>
            </a:r>
            <a:r>
              <a:rPr lang="ru-RU" smtClean="0"/>
              <a:t> на </a:t>
            </a:r>
            <a:r>
              <a:rPr lang="ru-RU" err="1" smtClean="0"/>
              <a:t>стандарти</a:t>
            </a:r>
            <a:r>
              <a:rPr lang="ru-RU" smtClean="0"/>
              <a:t> за </a:t>
            </a:r>
            <a:r>
              <a:rPr lang="ru-RU" err="1" smtClean="0"/>
              <a:t>делегираните</a:t>
            </a:r>
            <a:r>
              <a:rPr lang="ru-RU" smtClean="0"/>
              <a:t> от </a:t>
            </a:r>
            <a:r>
              <a:rPr lang="ru-RU" err="1" smtClean="0"/>
              <a:t>държавата</a:t>
            </a:r>
            <a:endParaRPr lang="ru-RU" smtClean="0"/>
          </a:p>
          <a:p>
            <a:r>
              <a:rPr lang="ru-RU" err="1" smtClean="0"/>
              <a:t>дейности</a:t>
            </a:r>
            <a:r>
              <a:rPr lang="ru-RU" smtClean="0"/>
              <a:t> за 202</a:t>
            </a:r>
            <a:r>
              <a:rPr lang="en-US"/>
              <a:t>2</a:t>
            </a:r>
            <a:r>
              <a:rPr lang="ru-RU" smtClean="0"/>
              <a:t> г.</a:t>
            </a:r>
          </a:p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0643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2601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>
                <a:solidFill>
                  <a:srgbClr val="8AC4A7">
                    <a:lumMod val="50000"/>
                  </a:srgbClr>
                </a:solidFill>
              </a:rPr>
              <a:t>Община полски тръмбеш -ПРОЕКТОБЮДЖЕТ ЗА </a:t>
            </a:r>
            <a:r>
              <a:rPr lang="ru-RU" sz="3200" smtClean="0">
                <a:solidFill>
                  <a:srgbClr val="8AC4A7">
                    <a:lumMod val="50000"/>
                  </a:srgbClr>
                </a:solidFill>
              </a:rPr>
              <a:t>202</a:t>
            </a:r>
            <a:r>
              <a:rPr lang="en-US" sz="3200" smtClean="0">
                <a:solidFill>
                  <a:srgbClr val="8AC4A7">
                    <a:lumMod val="50000"/>
                  </a:srgbClr>
                </a:solidFill>
              </a:rPr>
              <a:t>2</a:t>
            </a:r>
            <a:r>
              <a:rPr lang="ru-RU" sz="3200" smtClean="0">
                <a:solidFill>
                  <a:srgbClr val="8AC4A7">
                    <a:lumMod val="50000"/>
                  </a:srgbClr>
                </a:solidFill>
              </a:rPr>
              <a:t> </a:t>
            </a:r>
            <a:r>
              <a:rPr lang="ru-RU" sz="3200">
                <a:solidFill>
                  <a:srgbClr val="8AC4A7">
                    <a:lumMod val="50000"/>
                  </a:srgbClr>
                </a:solidFill>
              </a:rPr>
              <a:t>- акценти</a:t>
            </a:r>
            <a:br>
              <a:rPr lang="ru-RU" sz="3200">
                <a:solidFill>
                  <a:srgbClr val="8AC4A7">
                    <a:lumMod val="50000"/>
                  </a:srgbClr>
                </a:solidFill>
              </a:rPr>
            </a:b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1085792" y="1975167"/>
            <a:ext cx="10305213" cy="354171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mtClean="0"/>
              <a:t>	Проектобюджетът </a:t>
            </a:r>
            <a:r>
              <a:rPr lang="ru-RU"/>
              <a:t>на </a:t>
            </a:r>
            <a:r>
              <a:rPr lang="ru-RU" smtClean="0"/>
              <a:t>Община Полски Тръмбеш </a:t>
            </a:r>
            <a:r>
              <a:rPr lang="ru-RU"/>
              <a:t>за </a:t>
            </a:r>
            <a:r>
              <a:rPr lang="ru-RU" smtClean="0"/>
              <a:t>202</a:t>
            </a:r>
            <a:r>
              <a:rPr lang="en-US" smtClean="0"/>
              <a:t>2</a:t>
            </a:r>
            <a:r>
              <a:rPr lang="ru-RU" smtClean="0"/>
              <a:t> </a:t>
            </a:r>
            <a:r>
              <a:rPr lang="ru-RU"/>
              <a:t>г. </a:t>
            </a:r>
            <a:r>
              <a:rPr lang="ru-RU" smtClean="0"/>
              <a:t>се </a:t>
            </a:r>
            <a:r>
              <a:rPr lang="ru-RU" err="1" smtClean="0"/>
              <a:t>планира</a:t>
            </a:r>
            <a:r>
              <a:rPr lang="ru-RU" smtClean="0"/>
              <a:t> да е в размер </a:t>
            </a:r>
            <a:r>
              <a:rPr lang="ru-RU"/>
              <a:t>на </a:t>
            </a:r>
            <a:r>
              <a:rPr lang="ru-RU" smtClean="0"/>
              <a:t>20 067 706 лв</a:t>
            </a:r>
            <a:r>
              <a:rPr lang="ru-RU"/>
              <a:t>., в </a:t>
            </a:r>
            <a:r>
              <a:rPr lang="ru-RU" err="1"/>
              <a:t>т.ч</a:t>
            </a:r>
            <a:r>
              <a:rPr lang="ru-RU" smtClean="0"/>
              <a:t>. за: </a:t>
            </a:r>
          </a:p>
          <a:p>
            <a:pPr marL="0" indent="0">
              <a:buNone/>
            </a:pPr>
            <a:r>
              <a:rPr lang="ru-RU" smtClean="0"/>
              <a:t>	I</a:t>
            </a:r>
            <a:r>
              <a:rPr lang="ru-RU"/>
              <a:t>. </a:t>
            </a:r>
            <a:r>
              <a:rPr lang="ru-RU" err="1" smtClean="0"/>
              <a:t>Бюджетни</a:t>
            </a:r>
            <a:r>
              <a:rPr lang="ru-RU" smtClean="0"/>
              <a:t> </a:t>
            </a:r>
            <a:r>
              <a:rPr lang="ru-RU" err="1" smtClean="0"/>
              <a:t>дейности</a:t>
            </a:r>
            <a:r>
              <a:rPr lang="ru-RU" smtClean="0"/>
              <a:t> – 17 500 000 </a:t>
            </a:r>
            <a:r>
              <a:rPr lang="ru-RU" err="1" smtClean="0"/>
              <a:t>лв</a:t>
            </a:r>
            <a:r>
              <a:rPr lang="ru-RU"/>
              <a:t>. </a:t>
            </a:r>
            <a:endParaRPr lang="ru-RU" smtClean="0"/>
          </a:p>
          <a:p>
            <a:pPr marL="0" indent="0">
              <a:buNone/>
            </a:pPr>
            <a:r>
              <a:rPr lang="ru-RU"/>
              <a:t>	</a:t>
            </a:r>
            <a:r>
              <a:rPr lang="ru-RU" smtClean="0"/>
              <a:t>II</a:t>
            </a:r>
            <a:r>
              <a:rPr lang="ru-RU"/>
              <a:t>. </a:t>
            </a:r>
            <a:r>
              <a:rPr lang="bg-BG"/>
              <a:t>С</a:t>
            </a:r>
            <a:r>
              <a:rPr lang="ru-RU" err="1" smtClean="0"/>
              <a:t>редства</a:t>
            </a:r>
            <a:r>
              <a:rPr lang="ru-RU" smtClean="0"/>
              <a:t> </a:t>
            </a:r>
            <a:r>
              <a:rPr lang="ru-RU"/>
              <a:t>от Европейски проекти и </a:t>
            </a:r>
            <a:r>
              <a:rPr lang="ru-RU" err="1"/>
              <a:t>програми</a:t>
            </a:r>
            <a:r>
              <a:rPr lang="ru-RU"/>
              <a:t> – </a:t>
            </a:r>
            <a:r>
              <a:rPr lang="ru-RU" smtClean="0"/>
              <a:t>2 567 706 </a:t>
            </a:r>
            <a:r>
              <a:rPr lang="ru-RU" err="1" smtClean="0"/>
              <a:t>лв</a:t>
            </a:r>
            <a:r>
              <a:rPr lang="ru-RU" smtClean="0"/>
              <a:t>.</a:t>
            </a:r>
          </a:p>
          <a:p>
            <a:pPr marL="0" indent="0" algn="just">
              <a:buNone/>
            </a:pPr>
            <a:r>
              <a:rPr lang="ru-RU"/>
              <a:t>	</a:t>
            </a:r>
            <a:r>
              <a:rPr lang="ru-RU" smtClean="0"/>
              <a:t> </a:t>
            </a:r>
            <a:r>
              <a:rPr lang="ru-RU"/>
              <a:t>В </a:t>
            </a:r>
            <a:r>
              <a:rPr lang="ru-RU" smtClean="0"/>
              <a:t>проекта </a:t>
            </a:r>
            <a:r>
              <a:rPr lang="ru-RU"/>
              <a:t>за </a:t>
            </a:r>
            <a:r>
              <a:rPr lang="ru-RU" smtClean="0"/>
              <a:t>2022 </a:t>
            </a:r>
            <a:r>
              <a:rPr lang="ru-RU"/>
              <a:t>г., </a:t>
            </a:r>
            <a:r>
              <a:rPr lang="ru-RU" err="1"/>
              <a:t>са</a:t>
            </a:r>
            <a:r>
              <a:rPr lang="ru-RU"/>
              <a:t> </a:t>
            </a:r>
            <a:r>
              <a:rPr lang="ru-RU" err="1"/>
              <a:t>заложени</a:t>
            </a:r>
            <a:r>
              <a:rPr lang="ru-RU"/>
              <a:t> </a:t>
            </a:r>
            <a:r>
              <a:rPr lang="ru-RU" err="1"/>
              <a:t>редица</a:t>
            </a:r>
            <a:r>
              <a:rPr lang="ru-RU"/>
              <a:t> мерки, акценти и </a:t>
            </a:r>
            <a:r>
              <a:rPr lang="ru-RU" err="1"/>
              <a:t>параметри</a:t>
            </a:r>
            <a:r>
              <a:rPr lang="ru-RU"/>
              <a:t>, </a:t>
            </a:r>
            <a:r>
              <a:rPr lang="ru-RU" err="1"/>
              <a:t>които</a:t>
            </a:r>
            <a:r>
              <a:rPr lang="ru-RU"/>
              <a:t> </a:t>
            </a:r>
            <a:r>
              <a:rPr lang="ru-RU" err="1"/>
              <a:t>са</a:t>
            </a:r>
            <a:r>
              <a:rPr lang="ru-RU"/>
              <a:t> </a:t>
            </a:r>
            <a:r>
              <a:rPr lang="ru-RU" err="1"/>
              <a:t>насочени</a:t>
            </a:r>
            <a:r>
              <a:rPr lang="ru-RU"/>
              <a:t> </a:t>
            </a:r>
            <a:r>
              <a:rPr lang="ru-RU" err="1"/>
              <a:t>към</a:t>
            </a:r>
            <a:r>
              <a:rPr lang="ru-RU"/>
              <a:t> </a:t>
            </a:r>
            <a:r>
              <a:rPr lang="ru-RU" err="1"/>
              <a:t>подкрепа</a:t>
            </a:r>
            <a:r>
              <a:rPr lang="ru-RU"/>
              <a:t> на широк </a:t>
            </a:r>
            <a:r>
              <a:rPr lang="ru-RU" err="1"/>
              <a:t>кръг</a:t>
            </a:r>
            <a:r>
              <a:rPr lang="ru-RU"/>
              <a:t> от </a:t>
            </a:r>
            <a:r>
              <a:rPr lang="ru-RU" err="1"/>
              <a:t>нашите</a:t>
            </a:r>
            <a:r>
              <a:rPr lang="ru-RU"/>
              <a:t> </a:t>
            </a:r>
            <a:r>
              <a:rPr lang="ru-RU" err="1"/>
              <a:t>съграждани</a:t>
            </a:r>
            <a:r>
              <a:rPr lang="ru-RU"/>
              <a:t> с </a:t>
            </a:r>
            <a:r>
              <a:rPr lang="ru-RU" err="1"/>
              <a:t>различни</a:t>
            </a:r>
            <a:r>
              <a:rPr lang="ru-RU"/>
              <a:t> потребности в </a:t>
            </a:r>
            <a:r>
              <a:rPr lang="ru-RU" err="1"/>
              <a:t>настоящата</a:t>
            </a:r>
            <a:r>
              <a:rPr lang="ru-RU"/>
              <a:t> </a:t>
            </a:r>
            <a:r>
              <a:rPr lang="ru-RU" err="1"/>
              <a:t>кризисна</a:t>
            </a:r>
            <a:r>
              <a:rPr lang="ru-RU"/>
              <a:t> ситуация, </a:t>
            </a:r>
            <a:r>
              <a:rPr lang="ru-RU" err="1"/>
              <a:t>пенсионери</a:t>
            </a:r>
            <a:r>
              <a:rPr lang="ru-RU"/>
              <a:t>, </a:t>
            </a:r>
            <a:r>
              <a:rPr lang="ru-RU" err="1"/>
              <a:t>социално</a:t>
            </a:r>
            <a:r>
              <a:rPr lang="ru-RU"/>
              <a:t> </a:t>
            </a:r>
            <a:r>
              <a:rPr lang="ru-RU" err="1"/>
              <a:t>слаби</a:t>
            </a:r>
            <a:r>
              <a:rPr lang="ru-RU"/>
              <a:t> </a:t>
            </a:r>
            <a:r>
              <a:rPr lang="ru-RU" err="1"/>
              <a:t>граждани</a:t>
            </a:r>
            <a:r>
              <a:rPr lang="ru-RU"/>
              <a:t>, учители, </a:t>
            </a:r>
            <a:r>
              <a:rPr lang="ru-RU" err="1"/>
              <a:t>деца</a:t>
            </a:r>
            <a:r>
              <a:rPr lang="ru-RU"/>
              <a:t>, </a:t>
            </a:r>
            <a:r>
              <a:rPr lang="ru-RU" err="1" smtClean="0"/>
              <a:t>ученици</a:t>
            </a:r>
            <a:r>
              <a:rPr lang="ru-RU" smtClean="0"/>
              <a:t> и </a:t>
            </a:r>
            <a:r>
              <a:rPr lang="ru-RU" err="1" smtClean="0"/>
              <a:t>младежи</a:t>
            </a:r>
            <a:r>
              <a:rPr lang="ru-RU"/>
              <a:t>. </a:t>
            </a:r>
            <a:r>
              <a:rPr lang="ru-RU" err="1"/>
              <a:t>Същевременно</a:t>
            </a:r>
            <a:r>
              <a:rPr lang="ru-RU"/>
              <a:t> </a:t>
            </a:r>
            <a:r>
              <a:rPr lang="ru-RU" smtClean="0"/>
              <a:t>той </a:t>
            </a:r>
            <a:r>
              <a:rPr lang="ru-RU"/>
              <a:t>е </a:t>
            </a:r>
            <a:r>
              <a:rPr lang="ru-RU" err="1"/>
              <a:t>насочен</a:t>
            </a:r>
            <a:r>
              <a:rPr lang="ru-RU"/>
              <a:t> </a:t>
            </a:r>
            <a:r>
              <a:rPr lang="ru-RU" err="1" smtClean="0"/>
              <a:t>към</a:t>
            </a:r>
            <a:r>
              <a:rPr lang="ru-RU" smtClean="0"/>
              <a:t> </a:t>
            </a:r>
            <a:r>
              <a:rPr lang="ru-RU" err="1" smtClean="0"/>
              <a:t>развитието</a:t>
            </a:r>
            <a:r>
              <a:rPr lang="ru-RU" smtClean="0"/>
              <a:t> и </a:t>
            </a:r>
            <a:r>
              <a:rPr lang="ru-RU" err="1" smtClean="0"/>
              <a:t>обновяване</a:t>
            </a:r>
            <a:r>
              <a:rPr lang="ru-RU" smtClean="0"/>
              <a:t> на </a:t>
            </a:r>
            <a:r>
              <a:rPr lang="ru-RU" err="1" smtClean="0"/>
              <a:t>общинската</a:t>
            </a:r>
            <a:r>
              <a:rPr lang="ru-RU" smtClean="0"/>
              <a:t> инфраструктура</a:t>
            </a:r>
            <a:r>
              <a:rPr lang="ru-RU"/>
              <a:t>. </a:t>
            </a:r>
            <a:r>
              <a:rPr lang="ru-RU" err="1"/>
              <a:t>Подходът</a:t>
            </a:r>
            <a:r>
              <a:rPr lang="ru-RU"/>
              <a:t> при </a:t>
            </a:r>
            <a:r>
              <a:rPr lang="ru-RU" err="1"/>
              <a:t>разработване</a:t>
            </a:r>
            <a:r>
              <a:rPr lang="ru-RU"/>
              <a:t> </a:t>
            </a:r>
            <a:r>
              <a:rPr lang="ru-RU" err="1" smtClean="0"/>
              <a:t>му</a:t>
            </a:r>
            <a:r>
              <a:rPr lang="ru-RU" smtClean="0"/>
              <a:t> е </a:t>
            </a:r>
            <a:r>
              <a:rPr lang="ru-RU"/>
              <a:t>консервативен, реалистичен, с </a:t>
            </a:r>
            <a:r>
              <a:rPr lang="ru-RU" err="1"/>
              <a:t>отчитане</a:t>
            </a:r>
            <a:r>
              <a:rPr lang="ru-RU"/>
              <a:t> </a:t>
            </a:r>
            <a:r>
              <a:rPr lang="ru-RU" err="1"/>
              <a:t>влиянието</a:t>
            </a:r>
            <a:r>
              <a:rPr lang="ru-RU"/>
              <a:t> на трудно </a:t>
            </a:r>
            <a:r>
              <a:rPr lang="ru-RU" err="1"/>
              <a:t>прогнозируемата</a:t>
            </a:r>
            <a:r>
              <a:rPr lang="ru-RU"/>
              <a:t> среда и </a:t>
            </a:r>
            <a:r>
              <a:rPr lang="ru-RU" err="1"/>
              <a:t>балансиран</a:t>
            </a:r>
            <a:r>
              <a:rPr lang="ru-RU"/>
              <a:t> на </a:t>
            </a:r>
            <a:r>
              <a:rPr lang="ru-RU" err="1"/>
              <a:t>основата</a:t>
            </a:r>
            <a:r>
              <a:rPr lang="ru-RU"/>
              <a:t> на </a:t>
            </a:r>
            <a:r>
              <a:rPr lang="ru-RU" err="1"/>
              <a:t>изготвен</a:t>
            </a:r>
            <a:r>
              <a:rPr lang="ru-RU"/>
              <a:t> анализ на приходите и </a:t>
            </a:r>
            <a:r>
              <a:rPr lang="ru-RU" err="1"/>
              <a:t>разчет</a:t>
            </a:r>
            <a:r>
              <a:rPr lang="ru-RU"/>
              <a:t> на </a:t>
            </a:r>
            <a:r>
              <a:rPr lang="ru-RU" err="1"/>
              <a:t>разходите</a:t>
            </a:r>
            <a:r>
              <a:rPr lang="ru-RU"/>
              <a:t>, </a:t>
            </a:r>
            <a:r>
              <a:rPr lang="ru-RU" err="1"/>
              <a:t>съгласно</a:t>
            </a:r>
            <a:r>
              <a:rPr lang="ru-RU"/>
              <a:t> </a:t>
            </a:r>
            <a:r>
              <a:rPr lang="ru-RU" err="1"/>
              <a:t>приоритетите</a:t>
            </a:r>
            <a:r>
              <a:rPr lang="ru-RU"/>
              <a:t> на управление на </a:t>
            </a:r>
            <a:r>
              <a:rPr lang="ru-RU" err="1"/>
              <a:t>публичните</a:t>
            </a:r>
            <a:r>
              <a:rPr lang="ru-RU"/>
              <a:t> </a:t>
            </a:r>
            <a:r>
              <a:rPr lang="ru-RU" err="1"/>
              <a:t>финанси</a:t>
            </a:r>
            <a:r>
              <a:rPr lang="ru-RU"/>
              <a:t> на Община </a:t>
            </a:r>
            <a:r>
              <a:rPr lang="ru-RU" err="1"/>
              <a:t>Полски</a:t>
            </a:r>
            <a:r>
              <a:rPr lang="ru-RU"/>
              <a:t> </a:t>
            </a:r>
            <a:r>
              <a:rPr lang="ru-RU" err="1"/>
              <a:t>Тръмбеш</a:t>
            </a:r>
            <a:r>
              <a:rPr lang="ru-RU"/>
              <a:t>. 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7398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авоъгълник 1"/>
          <p:cNvSpPr/>
          <p:nvPr/>
        </p:nvSpPr>
        <p:spPr>
          <a:xfrm>
            <a:off x="714895" y="407324"/>
            <a:ext cx="1124712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err="1"/>
              <a:t>Съгласно</a:t>
            </a:r>
            <a:r>
              <a:rPr lang="ru-RU"/>
              <a:t> Закона за </a:t>
            </a:r>
            <a:r>
              <a:rPr lang="ru-RU" err="1"/>
              <a:t>Държавния</a:t>
            </a:r>
            <a:r>
              <a:rPr lang="ru-RU"/>
              <a:t> бюджет на </a:t>
            </a:r>
            <a:r>
              <a:rPr lang="ru-RU" err="1"/>
              <a:t>Република</a:t>
            </a:r>
            <a:r>
              <a:rPr lang="ru-RU"/>
              <a:t> </a:t>
            </a:r>
            <a:r>
              <a:rPr lang="ru-RU" err="1"/>
              <a:t>България</a:t>
            </a:r>
            <a:r>
              <a:rPr lang="ru-RU"/>
              <a:t> </a:t>
            </a:r>
            <a:r>
              <a:rPr lang="ru-RU" smtClean="0"/>
              <a:t>за 2022 година: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err="1"/>
              <a:t>Годишният</a:t>
            </a:r>
            <a:r>
              <a:rPr lang="ru-RU"/>
              <a:t> размер на </a:t>
            </a:r>
            <a:r>
              <a:rPr lang="ru-RU" err="1" smtClean="0"/>
              <a:t>общата</a:t>
            </a:r>
            <a:r>
              <a:rPr lang="ru-RU" smtClean="0"/>
              <a:t> субсидия </a:t>
            </a:r>
            <a:r>
              <a:rPr lang="ru-RU"/>
              <a:t>за </a:t>
            </a:r>
            <a:r>
              <a:rPr lang="ru-RU" err="1"/>
              <a:t>делегираните</a:t>
            </a:r>
            <a:r>
              <a:rPr lang="ru-RU"/>
              <a:t> от </a:t>
            </a:r>
            <a:r>
              <a:rPr lang="ru-RU" err="1"/>
              <a:t>държавата</a:t>
            </a:r>
            <a:r>
              <a:rPr lang="ru-RU"/>
              <a:t> </a:t>
            </a:r>
            <a:r>
              <a:rPr lang="ru-RU" err="1" smtClean="0"/>
              <a:t>дейности</a:t>
            </a:r>
            <a:r>
              <a:rPr lang="ru-RU" smtClean="0"/>
              <a:t> </a:t>
            </a:r>
            <a:r>
              <a:rPr lang="ru-RU"/>
              <a:t>за </a:t>
            </a:r>
            <a:r>
              <a:rPr lang="ru-RU" err="1"/>
              <a:t>общините</a:t>
            </a:r>
            <a:r>
              <a:rPr lang="ru-RU"/>
              <a:t> </a:t>
            </a:r>
            <a:r>
              <a:rPr lang="ru-RU" smtClean="0"/>
              <a:t>се </a:t>
            </a:r>
            <a:r>
              <a:rPr lang="ru-RU" err="1" smtClean="0"/>
              <a:t>разпределя</a:t>
            </a:r>
            <a:r>
              <a:rPr lang="ru-RU" smtClean="0"/>
              <a:t> </a:t>
            </a:r>
            <a:r>
              <a:rPr lang="ru-RU"/>
              <a:t>по </a:t>
            </a:r>
            <a:r>
              <a:rPr lang="ru-RU" err="1" smtClean="0"/>
              <a:t>тримесечия</a:t>
            </a:r>
            <a:r>
              <a:rPr lang="ru-RU"/>
              <a:t>, </a:t>
            </a:r>
            <a:r>
              <a:rPr lang="ru-RU" err="1"/>
              <a:t>както</a:t>
            </a:r>
            <a:r>
              <a:rPr lang="ru-RU"/>
              <a:t> </a:t>
            </a:r>
            <a:r>
              <a:rPr lang="ru-RU" err="1"/>
              <a:t>следва</a:t>
            </a:r>
            <a:r>
              <a:rPr lang="ru-RU"/>
              <a:t>:</a:t>
            </a:r>
          </a:p>
          <a:p>
            <a:r>
              <a:rPr lang="ru-RU" smtClean="0"/>
              <a:t>	1</a:t>
            </a:r>
            <a:r>
              <a:rPr lang="ru-RU"/>
              <a:t>. </a:t>
            </a:r>
            <a:r>
              <a:rPr lang="ru-RU" err="1"/>
              <a:t>първо</a:t>
            </a:r>
            <a:r>
              <a:rPr lang="ru-RU"/>
              <a:t> </a:t>
            </a:r>
            <a:r>
              <a:rPr lang="ru-RU" err="1"/>
              <a:t>тримесечие</a:t>
            </a:r>
            <a:r>
              <a:rPr lang="ru-RU"/>
              <a:t> – 30 на сто;</a:t>
            </a:r>
          </a:p>
          <a:p>
            <a:r>
              <a:rPr lang="ru-RU" smtClean="0"/>
              <a:t>	2</a:t>
            </a:r>
            <a:r>
              <a:rPr lang="ru-RU"/>
              <a:t>. </a:t>
            </a:r>
            <a:r>
              <a:rPr lang="ru-RU" err="1"/>
              <a:t>второ</a:t>
            </a:r>
            <a:r>
              <a:rPr lang="ru-RU"/>
              <a:t> </a:t>
            </a:r>
            <a:r>
              <a:rPr lang="ru-RU" err="1"/>
              <a:t>тримесечие</a:t>
            </a:r>
            <a:r>
              <a:rPr lang="ru-RU"/>
              <a:t> – 25 на сто;</a:t>
            </a:r>
          </a:p>
          <a:p>
            <a:r>
              <a:rPr lang="ru-RU" smtClean="0"/>
              <a:t>	3</a:t>
            </a:r>
            <a:r>
              <a:rPr lang="ru-RU"/>
              <a:t>. </a:t>
            </a:r>
            <a:r>
              <a:rPr lang="ru-RU" err="1"/>
              <a:t>трето</a:t>
            </a:r>
            <a:r>
              <a:rPr lang="ru-RU"/>
              <a:t> </a:t>
            </a:r>
            <a:r>
              <a:rPr lang="ru-RU" err="1"/>
              <a:t>тримесечие</a:t>
            </a:r>
            <a:r>
              <a:rPr lang="ru-RU"/>
              <a:t> – 20 на сто;</a:t>
            </a:r>
          </a:p>
          <a:p>
            <a:r>
              <a:rPr lang="ru-RU" smtClean="0"/>
              <a:t>	4</a:t>
            </a:r>
            <a:r>
              <a:rPr lang="ru-RU"/>
              <a:t>. </a:t>
            </a:r>
            <a:r>
              <a:rPr lang="ru-RU" err="1"/>
              <a:t>четвърто</a:t>
            </a:r>
            <a:r>
              <a:rPr lang="ru-RU"/>
              <a:t> </a:t>
            </a:r>
            <a:r>
              <a:rPr lang="ru-RU" err="1"/>
              <a:t>тримесечие</a:t>
            </a:r>
            <a:r>
              <a:rPr lang="ru-RU"/>
              <a:t> – 25 на сто</a:t>
            </a:r>
            <a:r>
              <a:rPr lang="ru-RU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err="1"/>
              <a:t>Общата</a:t>
            </a:r>
            <a:r>
              <a:rPr lang="ru-RU"/>
              <a:t> </a:t>
            </a:r>
            <a:r>
              <a:rPr lang="ru-RU" err="1"/>
              <a:t>изравнителна</a:t>
            </a:r>
            <a:r>
              <a:rPr lang="ru-RU"/>
              <a:t> </a:t>
            </a:r>
            <a:r>
              <a:rPr lang="ru-RU" smtClean="0"/>
              <a:t>субсидия се </a:t>
            </a:r>
            <a:r>
              <a:rPr lang="ru-RU" err="1"/>
              <a:t>предоставя</a:t>
            </a:r>
            <a:r>
              <a:rPr lang="ru-RU"/>
              <a:t> на </a:t>
            </a:r>
            <a:r>
              <a:rPr lang="ru-RU" err="1"/>
              <a:t>общините</a:t>
            </a:r>
            <a:r>
              <a:rPr lang="ru-RU"/>
              <a:t> до 20 </a:t>
            </a:r>
            <a:r>
              <a:rPr lang="ru-RU" err="1"/>
              <a:t>януари</a:t>
            </a:r>
            <a:r>
              <a:rPr lang="ru-RU"/>
              <a:t> </a:t>
            </a:r>
            <a:r>
              <a:rPr lang="ru-RU" smtClean="0"/>
              <a:t>в размер </a:t>
            </a:r>
            <a:r>
              <a:rPr lang="ru-RU"/>
              <a:t>до 50 на сто. </a:t>
            </a:r>
            <a:r>
              <a:rPr lang="ru-RU" err="1"/>
              <a:t>Останалата</a:t>
            </a:r>
            <a:r>
              <a:rPr lang="ru-RU"/>
              <a:t> сума от </a:t>
            </a:r>
            <a:r>
              <a:rPr lang="ru-RU" err="1" smtClean="0"/>
              <a:t>субсидията</a:t>
            </a:r>
            <a:r>
              <a:rPr lang="ru-RU" smtClean="0"/>
              <a:t> се </a:t>
            </a:r>
            <a:r>
              <a:rPr lang="ru-RU" err="1"/>
              <a:t>предоставя</a:t>
            </a:r>
            <a:r>
              <a:rPr lang="ru-RU"/>
              <a:t> на </a:t>
            </a:r>
            <a:r>
              <a:rPr lang="ru-RU" err="1" smtClean="0"/>
              <a:t>общините</a:t>
            </a:r>
            <a:r>
              <a:rPr lang="ru-RU" smtClean="0"/>
              <a:t> </a:t>
            </a:r>
            <a:r>
              <a:rPr lang="ru-RU" err="1" smtClean="0"/>
              <a:t>ежемесечно</a:t>
            </a:r>
            <a:r>
              <a:rPr lang="ru-RU" smtClean="0"/>
              <a:t> </a:t>
            </a:r>
            <a:r>
              <a:rPr lang="ru-RU"/>
              <a:t>до 5-о число на </a:t>
            </a:r>
            <a:r>
              <a:rPr lang="ru-RU" err="1"/>
              <a:t>текущия</a:t>
            </a:r>
            <a:r>
              <a:rPr lang="ru-RU"/>
              <a:t> </a:t>
            </a:r>
            <a:r>
              <a:rPr lang="ru-RU" err="1"/>
              <a:t>месец</a:t>
            </a:r>
            <a:r>
              <a:rPr lang="ru-RU"/>
              <a:t> </a:t>
            </a:r>
            <a:r>
              <a:rPr lang="ru-RU" smtClean="0"/>
              <a:t>на </a:t>
            </a:r>
            <a:r>
              <a:rPr lang="ru-RU" err="1" smtClean="0"/>
              <a:t>равни</a:t>
            </a:r>
            <a:r>
              <a:rPr lang="ru-RU" smtClean="0"/>
              <a:t> части за </a:t>
            </a:r>
            <a:r>
              <a:rPr lang="ru-RU"/>
              <a:t>периода от </a:t>
            </a:r>
            <a:r>
              <a:rPr lang="ru-RU" err="1"/>
              <a:t>април</a:t>
            </a:r>
            <a:r>
              <a:rPr lang="ru-RU"/>
              <a:t> до </a:t>
            </a:r>
            <a:r>
              <a:rPr lang="ru-RU" err="1"/>
              <a:t>декември</a:t>
            </a:r>
            <a:r>
              <a:rPr lang="ru-RU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err="1" smtClean="0"/>
              <a:t>Средствата</a:t>
            </a:r>
            <a:r>
              <a:rPr lang="ru-RU" smtClean="0"/>
              <a:t> </a:t>
            </a:r>
            <a:r>
              <a:rPr lang="ru-RU"/>
              <a:t>за </a:t>
            </a:r>
            <a:r>
              <a:rPr lang="ru-RU" err="1"/>
              <a:t>зимно</a:t>
            </a:r>
            <a:r>
              <a:rPr lang="ru-RU"/>
              <a:t> </a:t>
            </a:r>
            <a:r>
              <a:rPr lang="ru-RU" err="1"/>
              <a:t>поддържане</a:t>
            </a:r>
            <a:r>
              <a:rPr lang="ru-RU"/>
              <a:t> и </a:t>
            </a:r>
            <a:r>
              <a:rPr lang="ru-RU" err="1" smtClean="0"/>
              <a:t>снегопочистване</a:t>
            </a:r>
            <a:r>
              <a:rPr lang="ru-RU" smtClean="0"/>
              <a:t> </a:t>
            </a:r>
            <a:r>
              <a:rPr lang="ru-RU"/>
              <a:t>се предоставят на </a:t>
            </a:r>
            <a:r>
              <a:rPr lang="ru-RU" err="1"/>
              <a:t>общините</a:t>
            </a:r>
            <a:r>
              <a:rPr lang="ru-RU"/>
              <a:t> </a:t>
            </a:r>
            <a:r>
              <a:rPr lang="ru-RU" smtClean="0"/>
              <a:t>до 20 </a:t>
            </a:r>
            <a:r>
              <a:rPr lang="ru-RU" err="1"/>
              <a:t>януари</a:t>
            </a:r>
            <a:r>
              <a:rPr lang="ru-RU"/>
              <a:t> в размер до 75 на сто. </a:t>
            </a:r>
            <a:r>
              <a:rPr lang="ru-RU" err="1" smtClean="0"/>
              <a:t>Останалата</a:t>
            </a:r>
            <a:r>
              <a:rPr lang="ru-RU" smtClean="0"/>
              <a:t> сума </a:t>
            </a:r>
            <a:r>
              <a:rPr lang="ru-RU"/>
              <a:t>от </a:t>
            </a:r>
            <a:r>
              <a:rPr lang="ru-RU" err="1"/>
              <a:t>субсидията</a:t>
            </a:r>
            <a:r>
              <a:rPr lang="ru-RU"/>
              <a:t> </a:t>
            </a:r>
            <a:r>
              <a:rPr lang="ru-RU" smtClean="0"/>
              <a:t>се </a:t>
            </a:r>
            <a:r>
              <a:rPr lang="ru-RU" err="1" smtClean="0"/>
              <a:t>предоставя</a:t>
            </a:r>
            <a:r>
              <a:rPr lang="ru-RU" smtClean="0"/>
              <a:t> на </a:t>
            </a:r>
            <a:r>
              <a:rPr lang="ru-RU" err="1"/>
              <a:t>общините</a:t>
            </a:r>
            <a:r>
              <a:rPr lang="ru-RU"/>
              <a:t> </a:t>
            </a:r>
            <a:r>
              <a:rPr lang="ru-RU" err="1"/>
              <a:t>ежемесечно</a:t>
            </a:r>
            <a:r>
              <a:rPr lang="ru-RU"/>
              <a:t> до 5-о число </a:t>
            </a:r>
            <a:r>
              <a:rPr lang="ru-RU" smtClean="0"/>
              <a:t>на </a:t>
            </a:r>
            <a:r>
              <a:rPr lang="ru-RU" err="1" smtClean="0"/>
              <a:t>текущия</a:t>
            </a:r>
            <a:r>
              <a:rPr lang="ru-RU" smtClean="0"/>
              <a:t> </a:t>
            </a:r>
            <a:r>
              <a:rPr lang="ru-RU" err="1"/>
              <a:t>месец</a:t>
            </a:r>
            <a:r>
              <a:rPr lang="ru-RU"/>
              <a:t> на </a:t>
            </a:r>
            <a:r>
              <a:rPr lang="ru-RU" err="1"/>
              <a:t>равни</a:t>
            </a:r>
            <a:r>
              <a:rPr lang="ru-RU"/>
              <a:t> части за периода </a:t>
            </a:r>
            <a:r>
              <a:rPr lang="ru-RU" smtClean="0"/>
              <a:t>от </a:t>
            </a:r>
            <a:r>
              <a:rPr lang="ru-RU" err="1" smtClean="0"/>
              <a:t>септември</a:t>
            </a:r>
            <a:r>
              <a:rPr lang="ru-RU" smtClean="0"/>
              <a:t> </a:t>
            </a:r>
            <a:r>
              <a:rPr lang="ru-RU"/>
              <a:t>до </a:t>
            </a:r>
            <a:r>
              <a:rPr lang="ru-RU" err="1"/>
              <a:t>декември</a:t>
            </a:r>
            <a:r>
              <a:rPr lang="ru-RU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err="1"/>
              <a:t>Целевата</a:t>
            </a:r>
            <a:r>
              <a:rPr lang="ru-RU"/>
              <a:t> субсидия за </a:t>
            </a:r>
            <a:r>
              <a:rPr lang="ru-RU" err="1"/>
              <a:t>капиталови</a:t>
            </a:r>
            <a:r>
              <a:rPr lang="ru-RU"/>
              <a:t> </a:t>
            </a:r>
            <a:r>
              <a:rPr lang="ru-RU" err="1"/>
              <a:t>разходи</a:t>
            </a:r>
            <a:r>
              <a:rPr lang="ru-RU"/>
              <a:t> </a:t>
            </a:r>
            <a:r>
              <a:rPr lang="ru-RU" err="1" smtClean="0"/>
              <a:t>може</a:t>
            </a:r>
            <a:r>
              <a:rPr lang="ru-RU" smtClean="0"/>
              <a:t> </a:t>
            </a:r>
            <a:r>
              <a:rPr lang="ru-RU"/>
              <a:t>да </a:t>
            </a:r>
            <a:r>
              <a:rPr lang="ru-RU" err="1"/>
              <a:t>бъде</a:t>
            </a:r>
            <a:r>
              <a:rPr lang="ru-RU"/>
              <a:t> </a:t>
            </a:r>
            <a:r>
              <a:rPr lang="ru-RU" err="1" smtClean="0"/>
              <a:t>трансформирана</a:t>
            </a:r>
            <a:r>
              <a:rPr lang="ru-RU" smtClean="0"/>
              <a:t> в </a:t>
            </a:r>
            <a:r>
              <a:rPr lang="ru-RU"/>
              <a:t>трансфер за </a:t>
            </a:r>
            <a:r>
              <a:rPr lang="ru-RU" err="1"/>
              <a:t>други</a:t>
            </a:r>
            <a:r>
              <a:rPr lang="ru-RU"/>
              <a:t> </a:t>
            </a:r>
            <a:r>
              <a:rPr lang="ru-RU" err="1"/>
              <a:t>целеви</a:t>
            </a:r>
            <a:r>
              <a:rPr lang="ru-RU"/>
              <a:t> </a:t>
            </a:r>
            <a:r>
              <a:rPr lang="ru-RU" smtClean="0"/>
              <a:t> </a:t>
            </a:r>
            <a:r>
              <a:rPr lang="ru-RU" err="1" smtClean="0"/>
              <a:t>разходи</a:t>
            </a:r>
            <a:r>
              <a:rPr lang="ru-RU" smtClean="0"/>
              <a:t> </a:t>
            </a:r>
            <a:r>
              <a:rPr lang="ru-RU"/>
              <a:t>на </a:t>
            </a:r>
            <a:r>
              <a:rPr lang="ru-RU" err="1"/>
              <a:t>общината</a:t>
            </a:r>
            <a:r>
              <a:rPr lang="ru-RU"/>
              <a:t> за </a:t>
            </a:r>
            <a:r>
              <a:rPr lang="ru-RU" err="1"/>
              <a:t>извършване</a:t>
            </a:r>
            <a:r>
              <a:rPr lang="ru-RU"/>
              <a:t> на </a:t>
            </a:r>
            <a:r>
              <a:rPr lang="ru-RU" err="1"/>
              <a:t>неотложни</a:t>
            </a:r>
            <a:r>
              <a:rPr lang="ru-RU"/>
              <a:t> </a:t>
            </a:r>
            <a:r>
              <a:rPr lang="ru-RU" err="1"/>
              <a:t>текущи</a:t>
            </a:r>
            <a:r>
              <a:rPr lang="ru-RU"/>
              <a:t> </a:t>
            </a:r>
            <a:r>
              <a:rPr lang="ru-RU" err="1" smtClean="0"/>
              <a:t>ремонти</a:t>
            </a:r>
            <a:r>
              <a:rPr lang="ru-RU" smtClean="0"/>
              <a:t> на </a:t>
            </a:r>
            <a:r>
              <a:rPr lang="ru-RU" err="1"/>
              <a:t>общински</a:t>
            </a:r>
            <a:r>
              <a:rPr lang="ru-RU"/>
              <a:t> </a:t>
            </a:r>
            <a:r>
              <a:rPr lang="ru-RU" err="1"/>
              <a:t>пътища</a:t>
            </a:r>
            <a:r>
              <a:rPr lang="ru-RU"/>
              <a:t>, на </a:t>
            </a:r>
            <a:r>
              <a:rPr lang="ru-RU" err="1"/>
              <a:t>улична</a:t>
            </a:r>
            <a:r>
              <a:rPr lang="ru-RU"/>
              <a:t> мрежа и на </a:t>
            </a:r>
            <a:r>
              <a:rPr lang="ru-RU" err="1"/>
              <a:t>сгради</a:t>
            </a:r>
            <a:r>
              <a:rPr lang="ru-RU"/>
              <a:t>, публична </a:t>
            </a:r>
            <a:r>
              <a:rPr lang="ru-RU" err="1"/>
              <a:t>общинска</a:t>
            </a:r>
            <a:r>
              <a:rPr lang="ru-RU"/>
              <a:t> </a:t>
            </a:r>
            <a:r>
              <a:rPr lang="ru-RU" err="1"/>
              <a:t>собственост</a:t>
            </a:r>
            <a:r>
              <a:rPr lang="ru-RU"/>
              <a:t> по </a:t>
            </a:r>
            <a:r>
              <a:rPr lang="ru-RU" err="1" smtClean="0"/>
              <a:t>механизъм</a:t>
            </a:r>
            <a:r>
              <a:rPr lang="ru-RU"/>
              <a:t>, определен с </a:t>
            </a:r>
            <a:r>
              <a:rPr lang="ru-RU" err="1"/>
              <a:t>постановлението</a:t>
            </a:r>
            <a:r>
              <a:rPr lang="ru-RU"/>
              <a:t> за изпълнението на </a:t>
            </a:r>
            <a:r>
              <a:rPr lang="ru-RU" err="1"/>
              <a:t>държавния</a:t>
            </a:r>
            <a:r>
              <a:rPr lang="ru-RU"/>
              <a:t> бюджет на </a:t>
            </a:r>
            <a:r>
              <a:rPr lang="ru-RU" err="1" smtClean="0"/>
              <a:t>Република</a:t>
            </a:r>
            <a:r>
              <a:rPr lang="ru-RU" smtClean="0"/>
              <a:t> </a:t>
            </a:r>
            <a:r>
              <a:rPr lang="ru-RU" err="1" smtClean="0"/>
              <a:t>България</a:t>
            </a:r>
            <a:r>
              <a:rPr lang="ru-RU" smtClean="0"/>
              <a:t> </a:t>
            </a:r>
            <a:r>
              <a:rPr lang="ru-RU"/>
              <a:t>за 2022 г</a:t>
            </a:r>
            <a:r>
              <a:rPr lang="ru-RU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err="1"/>
              <a:t>Условията</a:t>
            </a:r>
            <a:r>
              <a:rPr lang="ru-RU"/>
              <a:t>, </a:t>
            </a:r>
            <a:r>
              <a:rPr lang="ru-RU" err="1"/>
              <a:t>редът</a:t>
            </a:r>
            <a:r>
              <a:rPr lang="ru-RU"/>
              <a:t> и </a:t>
            </a:r>
            <a:r>
              <a:rPr lang="ru-RU" err="1"/>
              <a:t>критериите</a:t>
            </a:r>
            <a:r>
              <a:rPr lang="ru-RU"/>
              <a:t> </a:t>
            </a:r>
            <a:r>
              <a:rPr lang="ru-RU" smtClean="0"/>
              <a:t>за </a:t>
            </a:r>
            <a:r>
              <a:rPr lang="ru-RU" err="1" smtClean="0"/>
              <a:t>предоставяне</a:t>
            </a:r>
            <a:r>
              <a:rPr lang="ru-RU" smtClean="0"/>
              <a:t> </a:t>
            </a:r>
            <a:r>
              <a:rPr lang="ru-RU"/>
              <a:t>на </a:t>
            </a:r>
            <a:r>
              <a:rPr lang="ru-RU" err="1"/>
              <a:t>допълнителни</a:t>
            </a:r>
            <a:r>
              <a:rPr lang="ru-RU"/>
              <a:t> </a:t>
            </a:r>
            <a:r>
              <a:rPr lang="ru-RU" err="1" smtClean="0"/>
              <a:t>трансфери</a:t>
            </a:r>
            <a:r>
              <a:rPr lang="ru-RU" smtClean="0"/>
              <a:t> от </a:t>
            </a:r>
            <a:r>
              <a:rPr lang="ru-RU" err="1"/>
              <a:t>централния</a:t>
            </a:r>
            <a:r>
              <a:rPr lang="ru-RU"/>
              <a:t> бюджет по </a:t>
            </a:r>
            <a:r>
              <a:rPr lang="ru-RU" err="1"/>
              <a:t>бюджетите</a:t>
            </a:r>
            <a:r>
              <a:rPr lang="ru-RU"/>
              <a:t> на </a:t>
            </a:r>
            <a:r>
              <a:rPr lang="ru-RU" err="1" smtClean="0"/>
              <a:t>общините</a:t>
            </a:r>
            <a:r>
              <a:rPr lang="ru-RU" smtClean="0"/>
              <a:t> </a:t>
            </a:r>
            <a:r>
              <a:rPr lang="ru-RU"/>
              <a:t>за </a:t>
            </a:r>
            <a:r>
              <a:rPr lang="ru-RU" err="1"/>
              <a:t>капиталови</a:t>
            </a:r>
            <a:r>
              <a:rPr lang="ru-RU"/>
              <a:t> </a:t>
            </a:r>
            <a:r>
              <a:rPr lang="ru-RU" err="1"/>
              <a:t>разходи</a:t>
            </a:r>
            <a:r>
              <a:rPr lang="ru-RU"/>
              <a:t> и </a:t>
            </a:r>
            <a:r>
              <a:rPr lang="ru-RU" err="1"/>
              <a:t>разходи</a:t>
            </a:r>
            <a:r>
              <a:rPr lang="ru-RU"/>
              <a:t> </a:t>
            </a:r>
            <a:r>
              <a:rPr lang="ru-RU" smtClean="0"/>
              <a:t>за </a:t>
            </a:r>
            <a:r>
              <a:rPr lang="ru-RU" err="1" smtClean="0"/>
              <a:t>текущи</a:t>
            </a:r>
            <a:r>
              <a:rPr lang="ru-RU" smtClean="0"/>
              <a:t> </a:t>
            </a:r>
            <a:r>
              <a:rPr lang="ru-RU" err="1"/>
              <a:t>ремонти</a:t>
            </a:r>
            <a:r>
              <a:rPr lang="ru-RU"/>
              <a:t> на </a:t>
            </a:r>
            <a:r>
              <a:rPr lang="ru-RU" err="1"/>
              <a:t>обекти</a:t>
            </a:r>
            <a:r>
              <a:rPr lang="ru-RU"/>
              <a:t> на </a:t>
            </a:r>
            <a:r>
              <a:rPr lang="ru-RU" err="1" smtClean="0"/>
              <a:t>техническата</a:t>
            </a:r>
            <a:r>
              <a:rPr lang="ru-RU" smtClean="0"/>
              <a:t> и </a:t>
            </a:r>
            <a:r>
              <a:rPr lang="ru-RU" err="1"/>
              <a:t>социалната</a:t>
            </a:r>
            <a:r>
              <a:rPr lang="ru-RU"/>
              <a:t> инфраструктура се определят </a:t>
            </a:r>
            <a:r>
              <a:rPr lang="ru-RU" smtClean="0"/>
              <a:t>с акт </a:t>
            </a:r>
            <a:r>
              <a:rPr lang="ru-RU"/>
              <a:t>на </a:t>
            </a:r>
            <a:r>
              <a:rPr lang="ru-RU" err="1"/>
              <a:t>Министерския</a:t>
            </a:r>
            <a:r>
              <a:rPr lang="ru-RU"/>
              <a:t> </a:t>
            </a:r>
            <a:r>
              <a:rPr lang="ru-RU" err="1"/>
              <a:t>съвет</a:t>
            </a:r>
            <a:r>
              <a:rPr lang="ru-RU"/>
              <a:t> по </a:t>
            </a:r>
            <a:r>
              <a:rPr lang="ru-RU" smtClean="0"/>
              <a:t>предложение на </a:t>
            </a:r>
            <a:r>
              <a:rPr lang="ru-RU" err="1"/>
              <a:t>министъра</a:t>
            </a:r>
            <a:r>
              <a:rPr lang="ru-RU"/>
              <a:t> на </a:t>
            </a:r>
            <a:r>
              <a:rPr lang="ru-RU" err="1"/>
              <a:t>регионалното</a:t>
            </a:r>
            <a:r>
              <a:rPr lang="ru-RU"/>
              <a:t> развитие и </a:t>
            </a:r>
            <a:r>
              <a:rPr lang="ru-RU" err="1" smtClean="0"/>
              <a:t>благоустройството</a:t>
            </a:r>
            <a:r>
              <a:rPr lang="ru-RU" smtClean="0"/>
              <a:t> </a:t>
            </a:r>
            <a:r>
              <a:rPr lang="ru-RU"/>
              <a:t>и на </a:t>
            </a:r>
            <a:r>
              <a:rPr lang="ru-RU" err="1"/>
              <a:t>министъра</a:t>
            </a:r>
            <a:r>
              <a:rPr lang="ru-RU"/>
              <a:t> на </a:t>
            </a:r>
            <a:r>
              <a:rPr lang="ru-RU" err="1"/>
              <a:t>финансите</a:t>
            </a:r>
            <a:r>
              <a:rPr lang="ru-RU"/>
              <a:t>.</a:t>
            </a:r>
            <a:endParaRPr lang="ru-RU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230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авоъгълник 1"/>
          <p:cNvSpPr/>
          <p:nvPr/>
        </p:nvSpPr>
        <p:spPr>
          <a:xfrm>
            <a:off x="1105591" y="290945"/>
            <a:ext cx="10274531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err="1"/>
              <a:t>Размерът</a:t>
            </a:r>
            <a:r>
              <a:rPr lang="ru-RU"/>
              <a:t> на </a:t>
            </a:r>
            <a:r>
              <a:rPr lang="ru-RU" err="1"/>
              <a:t>средствата</a:t>
            </a:r>
            <a:r>
              <a:rPr lang="ru-RU"/>
              <a:t> за </a:t>
            </a:r>
            <a:r>
              <a:rPr lang="ru-RU" err="1" smtClean="0"/>
              <a:t>представителни</a:t>
            </a:r>
            <a:r>
              <a:rPr lang="ru-RU" smtClean="0"/>
              <a:t> </a:t>
            </a:r>
            <a:r>
              <a:rPr lang="ru-RU" err="1"/>
              <a:t>разходи</a:t>
            </a:r>
            <a:r>
              <a:rPr lang="ru-RU"/>
              <a:t> за </a:t>
            </a:r>
            <a:r>
              <a:rPr lang="ru-RU" err="1"/>
              <a:t>кметовете</a:t>
            </a:r>
            <a:r>
              <a:rPr lang="ru-RU"/>
              <a:t> в </a:t>
            </a:r>
            <a:r>
              <a:rPr lang="ru-RU" err="1" smtClean="0"/>
              <a:t>общините</a:t>
            </a:r>
            <a:r>
              <a:rPr lang="ru-RU" smtClean="0"/>
              <a:t> не </a:t>
            </a:r>
            <a:r>
              <a:rPr lang="ru-RU" err="1"/>
              <a:t>може</a:t>
            </a:r>
            <a:r>
              <a:rPr lang="ru-RU"/>
              <a:t> да </a:t>
            </a:r>
            <a:r>
              <a:rPr lang="ru-RU" err="1"/>
              <a:t>бъде</a:t>
            </a:r>
            <a:r>
              <a:rPr lang="ru-RU"/>
              <a:t> </a:t>
            </a:r>
            <a:r>
              <a:rPr lang="ru-RU" err="1"/>
              <a:t>по-голям</a:t>
            </a:r>
            <a:r>
              <a:rPr lang="ru-RU"/>
              <a:t> от 2 на сто от </a:t>
            </a:r>
            <a:r>
              <a:rPr lang="ru-RU" err="1" smtClean="0"/>
              <a:t>общия</a:t>
            </a:r>
            <a:r>
              <a:rPr lang="ru-RU" smtClean="0"/>
              <a:t> </a:t>
            </a:r>
            <a:r>
              <a:rPr lang="ru-RU" err="1" smtClean="0"/>
              <a:t>годишен</a:t>
            </a:r>
            <a:r>
              <a:rPr lang="ru-RU" smtClean="0"/>
              <a:t> </a:t>
            </a:r>
            <a:r>
              <a:rPr lang="ru-RU"/>
              <a:t>размер на </a:t>
            </a:r>
            <a:r>
              <a:rPr lang="ru-RU" err="1"/>
              <a:t>разходите</a:t>
            </a:r>
            <a:r>
              <a:rPr lang="ru-RU"/>
              <a:t> за </a:t>
            </a:r>
            <a:r>
              <a:rPr lang="ru-RU" err="1"/>
              <a:t>издръжка</a:t>
            </a:r>
            <a:r>
              <a:rPr lang="ru-RU"/>
              <a:t> </a:t>
            </a:r>
            <a:r>
              <a:rPr lang="ru-RU" smtClean="0"/>
              <a:t>за </a:t>
            </a:r>
            <a:r>
              <a:rPr lang="ru-RU" err="1" smtClean="0"/>
              <a:t>дейност</a:t>
            </a:r>
            <a:r>
              <a:rPr lang="ru-RU" smtClean="0"/>
              <a:t> </a:t>
            </a:r>
            <a:r>
              <a:rPr lang="ru-RU"/>
              <a:t>„</a:t>
            </a:r>
            <a:r>
              <a:rPr lang="ru-RU" err="1" smtClean="0"/>
              <a:t>Общинска</a:t>
            </a:r>
            <a:r>
              <a:rPr lang="ru-RU" smtClean="0"/>
              <a:t>  </a:t>
            </a:r>
            <a:r>
              <a:rPr lang="ru-RU"/>
              <a:t>администрация“.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mtClean="0"/>
              <a:t> </a:t>
            </a:r>
            <a:r>
              <a:rPr lang="ru-RU" err="1"/>
              <a:t>Размерът</a:t>
            </a:r>
            <a:r>
              <a:rPr lang="ru-RU"/>
              <a:t> на </a:t>
            </a:r>
            <a:r>
              <a:rPr lang="ru-RU" err="1"/>
              <a:t>средствата</a:t>
            </a:r>
            <a:r>
              <a:rPr lang="ru-RU"/>
              <a:t> за </a:t>
            </a:r>
            <a:r>
              <a:rPr lang="ru-RU" err="1" smtClean="0"/>
              <a:t>представителни</a:t>
            </a:r>
            <a:r>
              <a:rPr lang="ru-RU" smtClean="0"/>
              <a:t> </a:t>
            </a:r>
            <a:r>
              <a:rPr lang="ru-RU" err="1"/>
              <a:t>разходи</a:t>
            </a:r>
            <a:r>
              <a:rPr lang="ru-RU"/>
              <a:t> за </a:t>
            </a:r>
            <a:r>
              <a:rPr lang="ru-RU" err="1"/>
              <a:t>общинските</a:t>
            </a:r>
            <a:r>
              <a:rPr lang="ru-RU"/>
              <a:t> </a:t>
            </a:r>
            <a:r>
              <a:rPr lang="ru-RU" err="1"/>
              <a:t>съвети</a:t>
            </a:r>
            <a:r>
              <a:rPr lang="ru-RU"/>
              <a:t> не </a:t>
            </a:r>
            <a:r>
              <a:rPr lang="ru-RU" err="1"/>
              <a:t>може</a:t>
            </a:r>
            <a:r>
              <a:rPr lang="ru-RU"/>
              <a:t> </a:t>
            </a:r>
            <a:r>
              <a:rPr lang="ru-RU" smtClean="0"/>
              <a:t>да </a:t>
            </a:r>
            <a:r>
              <a:rPr lang="ru-RU" err="1" smtClean="0"/>
              <a:t>бъде</a:t>
            </a:r>
            <a:r>
              <a:rPr lang="ru-RU" smtClean="0"/>
              <a:t> </a:t>
            </a:r>
            <a:r>
              <a:rPr lang="ru-RU" err="1"/>
              <a:t>по-голям</a:t>
            </a:r>
            <a:r>
              <a:rPr lang="ru-RU"/>
              <a:t> от 1 на сто от </a:t>
            </a:r>
            <a:r>
              <a:rPr lang="ru-RU" err="1"/>
              <a:t>общия</a:t>
            </a:r>
            <a:r>
              <a:rPr lang="ru-RU"/>
              <a:t> </a:t>
            </a:r>
            <a:r>
              <a:rPr lang="ru-RU" err="1" smtClean="0"/>
              <a:t>годишен</a:t>
            </a:r>
            <a:r>
              <a:rPr lang="ru-RU" smtClean="0"/>
              <a:t> размер </a:t>
            </a:r>
            <a:r>
              <a:rPr lang="ru-RU"/>
              <a:t>на </a:t>
            </a:r>
            <a:r>
              <a:rPr lang="ru-RU" err="1"/>
              <a:t>разходите</a:t>
            </a:r>
            <a:r>
              <a:rPr lang="ru-RU"/>
              <a:t> за </a:t>
            </a:r>
            <a:r>
              <a:rPr lang="ru-RU" err="1"/>
              <a:t>издръжка</a:t>
            </a:r>
            <a:r>
              <a:rPr lang="ru-RU"/>
              <a:t> за </a:t>
            </a:r>
            <a:r>
              <a:rPr lang="ru-RU" err="1" smtClean="0"/>
              <a:t>дейност</a:t>
            </a:r>
            <a:r>
              <a:rPr lang="ru-RU" smtClean="0"/>
              <a:t> „</a:t>
            </a:r>
            <a:r>
              <a:rPr lang="ru-RU" err="1"/>
              <a:t>Общинска</a:t>
            </a:r>
            <a:r>
              <a:rPr lang="ru-RU"/>
              <a:t> администрация</a:t>
            </a:r>
            <a:r>
              <a:rPr lang="ru-RU" smtClean="0"/>
              <a:t>“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/>
              <a:t>От 1 </a:t>
            </a:r>
            <a:r>
              <a:rPr lang="ru-RU" err="1"/>
              <a:t>април</a:t>
            </a:r>
            <a:r>
              <a:rPr lang="ru-RU"/>
              <a:t> 2022 г. до 31 </a:t>
            </a:r>
            <a:r>
              <a:rPr lang="ru-RU" err="1" smtClean="0"/>
              <a:t>декември</a:t>
            </a:r>
            <a:r>
              <a:rPr lang="ru-RU" smtClean="0"/>
              <a:t> 2022 </a:t>
            </a:r>
            <a:r>
              <a:rPr lang="ru-RU"/>
              <a:t>г. не се </a:t>
            </a:r>
            <a:r>
              <a:rPr lang="ru-RU" err="1"/>
              <a:t>заплаща</a:t>
            </a:r>
            <a:r>
              <a:rPr lang="ru-RU"/>
              <a:t> такса за </a:t>
            </a:r>
            <a:r>
              <a:rPr lang="ru-RU" err="1"/>
              <a:t>ползване</a:t>
            </a:r>
            <a:r>
              <a:rPr lang="ru-RU"/>
              <a:t> </a:t>
            </a:r>
            <a:r>
              <a:rPr lang="ru-RU" smtClean="0"/>
              <a:t>на </a:t>
            </a:r>
            <a:r>
              <a:rPr lang="ru-RU" err="1" smtClean="0"/>
              <a:t>финансираната</a:t>
            </a:r>
            <a:r>
              <a:rPr lang="ru-RU" smtClean="0"/>
              <a:t> </a:t>
            </a:r>
            <a:r>
              <a:rPr lang="ru-RU"/>
              <a:t>от </a:t>
            </a:r>
            <a:r>
              <a:rPr lang="ru-RU" err="1"/>
              <a:t>държавния</a:t>
            </a:r>
            <a:r>
              <a:rPr lang="ru-RU"/>
              <a:t> бюджет </a:t>
            </a:r>
            <a:r>
              <a:rPr lang="ru-RU" err="1" smtClean="0"/>
              <a:t>социална</a:t>
            </a:r>
            <a:r>
              <a:rPr lang="ru-RU" smtClean="0"/>
              <a:t> услуга </a:t>
            </a:r>
            <a:r>
              <a:rPr lang="ru-RU" err="1"/>
              <a:t>асистентска</a:t>
            </a:r>
            <a:r>
              <a:rPr lang="ru-RU"/>
              <a:t> </a:t>
            </a:r>
            <a:r>
              <a:rPr lang="ru-RU" err="1"/>
              <a:t>подкрепа</a:t>
            </a:r>
            <a:r>
              <a:rPr lang="ru-RU"/>
              <a:t> по чл. 15, т. </a:t>
            </a:r>
            <a:r>
              <a:rPr lang="ru-RU" smtClean="0"/>
              <a:t>10 от </a:t>
            </a:r>
            <a:r>
              <a:rPr lang="ru-RU"/>
              <a:t>Закона за </a:t>
            </a:r>
            <a:r>
              <a:rPr lang="ru-RU" err="1"/>
              <a:t>социалните</a:t>
            </a:r>
            <a:r>
              <a:rPr lang="ru-RU"/>
              <a:t> услуги</a:t>
            </a:r>
            <a:r>
              <a:rPr lang="ru-RU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err="1"/>
              <a:t>Формулите</a:t>
            </a:r>
            <a:r>
              <a:rPr lang="ru-RU"/>
              <a:t> за 2022 г. по чл. 282, ал. </a:t>
            </a:r>
            <a:r>
              <a:rPr lang="ru-RU" smtClean="0"/>
              <a:t>6 от </a:t>
            </a:r>
            <a:r>
              <a:rPr lang="ru-RU"/>
              <a:t>Закона за </a:t>
            </a:r>
            <a:r>
              <a:rPr lang="ru-RU" err="1"/>
              <a:t>предучилищното</a:t>
            </a:r>
            <a:r>
              <a:rPr lang="ru-RU"/>
              <a:t> и </a:t>
            </a:r>
            <a:r>
              <a:rPr lang="ru-RU" err="1" smtClean="0"/>
              <a:t>училищното</a:t>
            </a:r>
            <a:r>
              <a:rPr lang="ru-RU" smtClean="0"/>
              <a:t> образование </a:t>
            </a:r>
            <a:r>
              <a:rPr lang="ru-RU"/>
              <a:t>се </a:t>
            </a:r>
            <a:r>
              <a:rPr lang="ru-RU" err="1"/>
              <a:t>утвърждават</a:t>
            </a:r>
            <a:r>
              <a:rPr lang="ru-RU"/>
              <a:t> в срок до 31 </a:t>
            </a:r>
            <a:r>
              <a:rPr lang="ru-RU" smtClean="0"/>
              <a:t>март 2022 </a:t>
            </a:r>
            <a:r>
              <a:rPr lang="ru-RU"/>
              <a:t>г</a:t>
            </a:r>
            <a:r>
              <a:rPr lang="ru-RU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err="1"/>
              <a:t>Ограничението</a:t>
            </a:r>
            <a:r>
              <a:rPr lang="ru-RU"/>
              <a:t> на чл. 98, ал. 1 от Закона за </a:t>
            </a:r>
            <a:r>
              <a:rPr lang="ru-RU" err="1"/>
              <a:t>публичните</a:t>
            </a:r>
            <a:r>
              <a:rPr lang="ru-RU"/>
              <a:t> </a:t>
            </a:r>
            <a:r>
              <a:rPr lang="ru-RU" err="1"/>
              <a:t>финанси</a:t>
            </a:r>
            <a:r>
              <a:rPr lang="ru-RU"/>
              <a:t> не се </a:t>
            </a:r>
            <a:r>
              <a:rPr lang="ru-RU" err="1"/>
              <a:t>прилага</a:t>
            </a:r>
            <a:r>
              <a:rPr lang="ru-RU"/>
              <a:t> за </a:t>
            </a:r>
            <a:r>
              <a:rPr lang="ru-RU" err="1"/>
              <a:t>извършените</a:t>
            </a:r>
            <a:r>
              <a:rPr lang="ru-RU"/>
              <a:t> от 1 </a:t>
            </a:r>
            <a:r>
              <a:rPr lang="ru-RU" err="1"/>
              <a:t>януари</a:t>
            </a:r>
            <a:r>
              <a:rPr lang="ru-RU"/>
              <a:t> до 31 март 2022 г. от </a:t>
            </a:r>
            <a:r>
              <a:rPr lang="ru-RU" err="1"/>
              <a:t>общините</a:t>
            </a:r>
            <a:r>
              <a:rPr lang="ru-RU"/>
              <a:t> </a:t>
            </a:r>
            <a:r>
              <a:rPr lang="ru-RU" err="1"/>
              <a:t>разходи</a:t>
            </a:r>
            <a:r>
              <a:rPr lang="ru-RU"/>
              <a:t> за вода, </a:t>
            </a:r>
            <a:r>
              <a:rPr lang="ru-RU" err="1"/>
              <a:t>горива</a:t>
            </a:r>
            <a:r>
              <a:rPr lang="ru-RU"/>
              <a:t>, </a:t>
            </a:r>
            <a:r>
              <a:rPr lang="ru-RU" err="1"/>
              <a:t>енергия</a:t>
            </a:r>
            <a:r>
              <a:rPr lang="ru-RU"/>
              <a:t>, </a:t>
            </a:r>
            <a:r>
              <a:rPr lang="ru-RU" err="1"/>
              <a:t>хранителни</a:t>
            </a:r>
            <a:r>
              <a:rPr lang="ru-RU"/>
              <a:t> </a:t>
            </a:r>
            <a:r>
              <a:rPr lang="ru-RU" err="1"/>
              <a:t>продукти</a:t>
            </a:r>
            <a:r>
              <a:rPr lang="ru-RU"/>
              <a:t> и персонал, </a:t>
            </a:r>
            <a:r>
              <a:rPr lang="ru-RU" err="1"/>
              <a:t>както</a:t>
            </a:r>
            <a:r>
              <a:rPr lang="ru-RU"/>
              <a:t> и за сметка на </a:t>
            </a:r>
            <a:r>
              <a:rPr lang="ru-RU" err="1"/>
              <a:t>трансферите</a:t>
            </a:r>
            <a:r>
              <a:rPr lang="ru-RU"/>
              <a:t> по чл. 52, ал. 1, буква „г“ и ал. 2</a:t>
            </a:r>
            <a:r>
              <a:rPr lang="ru-RU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/>
          </a:p>
          <a:p>
            <a:pPr algn="just"/>
            <a:r>
              <a:rPr lang="ru-RU" smtClean="0"/>
              <a:t>	В </a:t>
            </a:r>
            <a:r>
              <a:rPr lang="ru-RU" err="1"/>
              <a:t>Държавен</a:t>
            </a:r>
            <a:r>
              <a:rPr lang="ru-RU"/>
              <a:t> вестник, </a:t>
            </a:r>
            <a:r>
              <a:rPr lang="ru-RU" err="1"/>
              <a:t>бр</a:t>
            </a:r>
            <a:r>
              <a:rPr lang="ru-RU"/>
              <a:t>. 17 от 1 март, е </a:t>
            </a:r>
            <a:r>
              <a:rPr lang="ru-RU" err="1"/>
              <a:t>обнародван</a:t>
            </a:r>
            <a:r>
              <a:rPr lang="ru-RU"/>
              <a:t> ЗИД на Закона за </a:t>
            </a:r>
            <a:r>
              <a:rPr lang="ru-RU" err="1"/>
              <a:t>корпоративното</a:t>
            </a:r>
            <a:r>
              <a:rPr lang="ru-RU"/>
              <a:t> подоходно </a:t>
            </a:r>
            <a:r>
              <a:rPr lang="ru-RU" err="1"/>
              <a:t>облага</a:t>
            </a:r>
            <a:r>
              <a:rPr lang="ru-RU"/>
              <a:t>-не, </a:t>
            </a:r>
            <a:r>
              <a:rPr lang="ru-RU" err="1"/>
              <a:t>касаещ</a:t>
            </a:r>
            <a:r>
              <a:rPr lang="ru-RU"/>
              <a:t> Закона за управление на </a:t>
            </a:r>
            <a:r>
              <a:rPr lang="ru-RU" err="1"/>
              <a:t>отпадъците</a:t>
            </a:r>
            <a:r>
              <a:rPr lang="ru-RU"/>
              <a:t> (ЗУО) (чрез ЗИД на Да-</a:t>
            </a:r>
            <a:r>
              <a:rPr lang="ru-RU" err="1"/>
              <a:t>нъчно</a:t>
            </a:r>
            <a:r>
              <a:rPr lang="ru-RU"/>
              <a:t>-</a:t>
            </a:r>
            <a:r>
              <a:rPr lang="ru-RU" err="1"/>
              <a:t>осигурителния</a:t>
            </a:r>
            <a:r>
              <a:rPr lang="ru-RU"/>
              <a:t> </a:t>
            </a:r>
            <a:r>
              <a:rPr lang="ru-RU" err="1"/>
              <a:t>процесуален</a:t>
            </a:r>
            <a:r>
              <a:rPr lang="ru-RU"/>
              <a:t> кодекс), </a:t>
            </a:r>
            <a:r>
              <a:rPr lang="ru-RU" err="1"/>
              <a:t>уреждащи</a:t>
            </a:r>
            <a:r>
              <a:rPr lang="ru-RU"/>
              <a:t> </a:t>
            </a:r>
            <a:r>
              <a:rPr lang="ru-RU" err="1"/>
              <a:t>възможността</a:t>
            </a:r>
            <a:r>
              <a:rPr lang="ru-RU"/>
              <a:t> за </a:t>
            </a:r>
            <a:r>
              <a:rPr lang="ru-RU" err="1"/>
              <a:t>по-голяма</a:t>
            </a:r>
            <a:r>
              <a:rPr lang="ru-RU"/>
              <a:t> </a:t>
            </a:r>
            <a:r>
              <a:rPr lang="ru-RU" err="1"/>
              <a:t>гъвкавост</a:t>
            </a:r>
            <a:r>
              <a:rPr lang="ru-RU"/>
              <a:t> и </a:t>
            </a:r>
            <a:r>
              <a:rPr lang="ru-RU" err="1"/>
              <a:t>оперативност</a:t>
            </a:r>
            <a:r>
              <a:rPr lang="ru-RU"/>
              <a:t> при </a:t>
            </a:r>
            <a:r>
              <a:rPr lang="ru-RU" err="1"/>
              <a:t>ползване</a:t>
            </a:r>
            <a:r>
              <a:rPr lang="ru-RU"/>
              <a:t> от </a:t>
            </a:r>
            <a:r>
              <a:rPr lang="ru-RU" err="1"/>
              <a:t>общините</a:t>
            </a:r>
            <a:r>
              <a:rPr lang="ru-RU"/>
              <a:t> на </a:t>
            </a:r>
            <a:r>
              <a:rPr lang="ru-RU" err="1" smtClean="0"/>
              <a:t>отчисленията</a:t>
            </a:r>
            <a:r>
              <a:rPr lang="ru-RU" smtClean="0"/>
              <a:t> </a:t>
            </a:r>
            <a:r>
              <a:rPr lang="ru-RU"/>
              <a:t>и </a:t>
            </a:r>
            <a:r>
              <a:rPr lang="ru-RU" err="1"/>
              <a:t>обезпеченията</a:t>
            </a:r>
            <a:r>
              <a:rPr lang="ru-RU"/>
              <a:t> по чл. 60 и чл. 64 от ЗУО за 2021 г. и 2022 г</a:t>
            </a:r>
            <a:r>
              <a:rPr lang="ru-RU" smtClean="0"/>
              <a:t>.</a:t>
            </a:r>
          </a:p>
          <a:p>
            <a:endParaRPr lang="ru-RU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68008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авоъгълник 1"/>
          <p:cNvSpPr/>
          <p:nvPr/>
        </p:nvSpPr>
        <p:spPr>
          <a:xfrm>
            <a:off x="1072341" y="207817"/>
            <a:ext cx="1016646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mtClean="0"/>
              <a:t>	</a:t>
            </a:r>
            <a:r>
              <a:rPr lang="ru-RU" b="1" u="sng" err="1" smtClean="0"/>
              <a:t>Бюджетните</a:t>
            </a:r>
            <a:r>
              <a:rPr lang="ru-RU" b="1" u="sng" smtClean="0"/>
              <a:t> </a:t>
            </a:r>
            <a:r>
              <a:rPr lang="ru-RU" b="1" u="sng"/>
              <a:t>взаимоотношения </a:t>
            </a:r>
            <a:r>
              <a:rPr lang="ru-RU"/>
              <a:t>на Община </a:t>
            </a:r>
            <a:r>
              <a:rPr lang="ru-RU" err="1"/>
              <a:t>Полски</a:t>
            </a:r>
            <a:r>
              <a:rPr lang="ru-RU"/>
              <a:t> </a:t>
            </a:r>
            <a:r>
              <a:rPr lang="ru-RU" err="1"/>
              <a:t>Тръмбеш</a:t>
            </a:r>
            <a:r>
              <a:rPr lang="ru-RU"/>
              <a:t> с </a:t>
            </a:r>
            <a:r>
              <a:rPr lang="ru-RU" err="1"/>
              <a:t>Централния</a:t>
            </a:r>
            <a:r>
              <a:rPr lang="ru-RU"/>
              <a:t> бюджет </a:t>
            </a:r>
            <a:r>
              <a:rPr lang="ru-RU" smtClean="0"/>
              <a:t>за 2022г. </a:t>
            </a:r>
            <a:r>
              <a:rPr lang="ru-RU" err="1" smtClean="0"/>
              <a:t>са</a:t>
            </a:r>
            <a:r>
              <a:rPr lang="ru-RU" smtClean="0"/>
              <a:t> в </a:t>
            </a:r>
            <a:r>
              <a:rPr lang="ru-RU" err="1" smtClean="0"/>
              <a:t>са</a:t>
            </a:r>
            <a:r>
              <a:rPr lang="ru-RU" smtClean="0"/>
              <a:t> </a:t>
            </a:r>
            <a:r>
              <a:rPr lang="ru-RU" err="1" smtClean="0"/>
              <a:t>определени</a:t>
            </a:r>
            <a:r>
              <a:rPr lang="ru-RU" smtClean="0"/>
              <a:t> в размер на 9 671 860 </a:t>
            </a:r>
            <a:r>
              <a:rPr lang="ru-RU" err="1" smtClean="0"/>
              <a:t>лв</a:t>
            </a:r>
            <a:r>
              <a:rPr lang="ru-RU" smtClean="0"/>
              <a:t>., от </a:t>
            </a:r>
            <a:r>
              <a:rPr lang="ru-RU" err="1" smtClean="0"/>
              <a:t>които</a:t>
            </a:r>
            <a:r>
              <a:rPr lang="ru-RU" smtClean="0"/>
              <a:t>: </a:t>
            </a:r>
          </a:p>
          <a:p>
            <a:pPr algn="just"/>
            <a:r>
              <a:rPr lang="ru-RU" smtClean="0"/>
              <a:t>-  </a:t>
            </a:r>
            <a:r>
              <a:rPr lang="ru-RU" err="1" smtClean="0"/>
              <a:t>общата</a:t>
            </a:r>
            <a:r>
              <a:rPr lang="ru-RU" smtClean="0"/>
              <a:t> </a:t>
            </a:r>
            <a:r>
              <a:rPr lang="ru-RU"/>
              <a:t>субсидия за </a:t>
            </a:r>
            <a:r>
              <a:rPr lang="ru-RU" err="1"/>
              <a:t>делегираните</a:t>
            </a:r>
            <a:r>
              <a:rPr lang="ru-RU"/>
              <a:t> от </a:t>
            </a:r>
            <a:r>
              <a:rPr lang="ru-RU" err="1"/>
              <a:t>държавата</a:t>
            </a:r>
            <a:r>
              <a:rPr lang="ru-RU"/>
              <a:t> </a:t>
            </a:r>
            <a:r>
              <a:rPr lang="ru-RU" err="1"/>
              <a:t>дейности</a:t>
            </a:r>
            <a:r>
              <a:rPr lang="ru-RU"/>
              <a:t> </a:t>
            </a:r>
            <a:r>
              <a:rPr lang="ru-RU" smtClean="0"/>
              <a:t>в </a:t>
            </a:r>
            <a:r>
              <a:rPr lang="ru-RU"/>
              <a:t>размер на </a:t>
            </a:r>
            <a:r>
              <a:rPr lang="ru-RU" smtClean="0"/>
              <a:t>7 627 860 </a:t>
            </a:r>
            <a:r>
              <a:rPr lang="ru-RU" err="1" smtClean="0"/>
              <a:t>лв</a:t>
            </a:r>
            <a:r>
              <a:rPr lang="ru-RU" smtClean="0"/>
              <a:t>.;</a:t>
            </a:r>
          </a:p>
          <a:p>
            <a:pPr marL="285750" indent="-285750" algn="just">
              <a:buFontTx/>
              <a:buChar char="-"/>
            </a:pPr>
            <a:r>
              <a:rPr lang="ru-RU" smtClean="0"/>
              <a:t>обща </a:t>
            </a:r>
            <a:r>
              <a:rPr lang="ru-RU" err="1" smtClean="0"/>
              <a:t>изравнителна</a:t>
            </a:r>
            <a:r>
              <a:rPr lang="ru-RU" smtClean="0"/>
              <a:t> субсидия за </a:t>
            </a:r>
            <a:r>
              <a:rPr lang="ru-RU" err="1" smtClean="0"/>
              <a:t>местни</a:t>
            </a:r>
            <a:r>
              <a:rPr lang="ru-RU" smtClean="0"/>
              <a:t> </a:t>
            </a:r>
            <a:r>
              <a:rPr lang="ru-RU" err="1" smtClean="0"/>
              <a:t>дейности</a:t>
            </a:r>
            <a:r>
              <a:rPr lang="ru-RU" smtClean="0"/>
              <a:t> в размер на 1 152 500 </a:t>
            </a:r>
            <a:r>
              <a:rPr lang="ru-RU" err="1" smtClean="0"/>
              <a:t>лв</a:t>
            </a:r>
            <a:r>
              <a:rPr lang="ru-RU" smtClean="0"/>
              <a:t>.;</a:t>
            </a:r>
          </a:p>
          <a:p>
            <a:pPr marL="285750" indent="-285750" algn="just">
              <a:buFontTx/>
              <a:buChar char="-"/>
            </a:pPr>
            <a:r>
              <a:rPr lang="ru-RU" smtClean="0"/>
              <a:t>за </a:t>
            </a:r>
            <a:r>
              <a:rPr lang="ru-RU" err="1" smtClean="0"/>
              <a:t>зимно</a:t>
            </a:r>
            <a:r>
              <a:rPr lang="ru-RU" smtClean="0"/>
              <a:t> </a:t>
            </a:r>
            <a:r>
              <a:rPr lang="ru-RU" err="1" smtClean="0"/>
              <a:t>поддържане</a:t>
            </a:r>
            <a:r>
              <a:rPr lang="ru-RU" smtClean="0"/>
              <a:t> и </a:t>
            </a:r>
            <a:r>
              <a:rPr lang="ru-RU" err="1" smtClean="0"/>
              <a:t>снегопочистване</a:t>
            </a:r>
            <a:r>
              <a:rPr lang="ru-RU" smtClean="0"/>
              <a:t> в размер на 80 500 </a:t>
            </a:r>
            <a:r>
              <a:rPr lang="ru-RU" err="1" smtClean="0"/>
              <a:t>лв</a:t>
            </a:r>
            <a:r>
              <a:rPr lang="ru-RU" smtClean="0"/>
              <a:t>.;</a:t>
            </a:r>
          </a:p>
          <a:p>
            <a:pPr marL="285750" indent="-285750" algn="just">
              <a:buFontTx/>
              <a:buChar char="-"/>
            </a:pPr>
            <a:r>
              <a:rPr lang="ru-RU" err="1" smtClean="0"/>
              <a:t>целева</a:t>
            </a:r>
            <a:r>
              <a:rPr lang="ru-RU" smtClean="0"/>
              <a:t> субсидия за </a:t>
            </a:r>
            <a:r>
              <a:rPr lang="ru-RU" err="1" smtClean="0"/>
              <a:t>капиталови</a:t>
            </a:r>
            <a:r>
              <a:rPr lang="ru-RU" smtClean="0"/>
              <a:t> </a:t>
            </a:r>
            <a:r>
              <a:rPr lang="ru-RU" err="1" smtClean="0"/>
              <a:t>разходи</a:t>
            </a:r>
            <a:r>
              <a:rPr lang="ru-RU" smtClean="0"/>
              <a:t> в размер на 811 000 </a:t>
            </a:r>
            <a:r>
              <a:rPr lang="ru-RU" err="1" smtClean="0"/>
              <a:t>лв</a:t>
            </a:r>
            <a:r>
              <a:rPr lang="ru-RU" smtClean="0"/>
              <a:t>. </a:t>
            </a:r>
          </a:p>
          <a:p>
            <a:pPr algn="just"/>
            <a:endParaRPr lang="ru-RU" smtClean="0"/>
          </a:p>
          <a:p>
            <a:pPr algn="just"/>
            <a:r>
              <a:rPr lang="ru-RU" smtClean="0"/>
              <a:t>	</a:t>
            </a:r>
            <a:r>
              <a:rPr lang="ru-RU" b="1" u="sng" err="1" smtClean="0"/>
              <a:t>Имуществени</a:t>
            </a:r>
            <a:r>
              <a:rPr lang="ru-RU" b="1" u="sng" smtClean="0"/>
              <a:t> </a:t>
            </a:r>
            <a:r>
              <a:rPr lang="ru-RU" b="1" u="sng" err="1"/>
              <a:t>данъци</a:t>
            </a:r>
            <a:r>
              <a:rPr lang="ru-RU" b="1" u="sng"/>
              <a:t> и </a:t>
            </a:r>
            <a:r>
              <a:rPr lang="ru-RU" b="1" u="sng" err="1"/>
              <a:t>неданъчни</a:t>
            </a:r>
            <a:r>
              <a:rPr lang="ru-RU" b="1" u="sng"/>
              <a:t> </a:t>
            </a:r>
            <a:r>
              <a:rPr lang="ru-RU" b="1" u="sng" smtClean="0"/>
              <a:t>приходи</a:t>
            </a:r>
            <a:r>
              <a:rPr lang="ru-RU" smtClean="0"/>
              <a:t>, </a:t>
            </a:r>
            <a:r>
              <a:rPr lang="ru-RU" err="1" smtClean="0"/>
              <a:t>които</a:t>
            </a:r>
            <a:r>
              <a:rPr lang="ru-RU" smtClean="0"/>
              <a:t> се </a:t>
            </a:r>
            <a:r>
              <a:rPr lang="ru-RU" err="1" smtClean="0"/>
              <a:t>планират</a:t>
            </a:r>
            <a:r>
              <a:rPr lang="ru-RU" smtClean="0"/>
              <a:t> да </a:t>
            </a:r>
            <a:r>
              <a:rPr lang="ru-RU" err="1" smtClean="0"/>
              <a:t>постъпят</a:t>
            </a:r>
            <a:r>
              <a:rPr lang="ru-RU" smtClean="0"/>
              <a:t> </a:t>
            </a:r>
            <a:r>
              <a:rPr lang="ru-RU" err="1" smtClean="0"/>
              <a:t>през</a:t>
            </a:r>
            <a:r>
              <a:rPr lang="ru-RU" smtClean="0"/>
              <a:t> 2022г. в бюджета на </a:t>
            </a:r>
            <a:r>
              <a:rPr lang="ru-RU" err="1" smtClean="0"/>
              <a:t>общината</a:t>
            </a:r>
            <a:r>
              <a:rPr lang="ru-RU" smtClean="0"/>
              <a:t> </a:t>
            </a:r>
            <a:r>
              <a:rPr lang="ru-RU" err="1" smtClean="0"/>
              <a:t>са</a:t>
            </a:r>
            <a:r>
              <a:rPr lang="ru-RU" smtClean="0"/>
              <a:t> размер на 4 500 000 </a:t>
            </a:r>
            <a:r>
              <a:rPr lang="ru-RU" err="1" smtClean="0"/>
              <a:t>лв</a:t>
            </a:r>
            <a:r>
              <a:rPr lang="ru-RU" smtClean="0"/>
              <a:t>.  При </a:t>
            </a:r>
            <a:r>
              <a:rPr lang="ru-RU" err="1"/>
              <a:t>определяне</a:t>
            </a:r>
            <a:r>
              <a:rPr lang="ru-RU"/>
              <a:t> </a:t>
            </a:r>
            <a:r>
              <a:rPr lang="ru-RU" err="1"/>
              <a:t>прогнозния</a:t>
            </a:r>
            <a:r>
              <a:rPr lang="ru-RU"/>
              <a:t> размер на приходите е </a:t>
            </a:r>
            <a:r>
              <a:rPr lang="ru-RU" err="1"/>
              <a:t>използван</a:t>
            </a:r>
            <a:r>
              <a:rPr lang="ru-RU"/>
              <a:t> метода на анализ на </a:t>
            </a:r>
            <a:r>
              <a:rPr lang="ru-RU" err="1"/>
              <a:t>тенденциите</a:t>
            </a:r>
            <a:r>
              <a:rPr lang="ru-RU"/>
              <a:t> и е приложен консервативно-реалистичен подход, </a:t>
            </a:r>
            <a:r>
              <a:rPr lang="ru-RU" err="1"/>
              <a:t>отчитащ</a:t>
            </a:r>
            <a:r>
              <a:rPr lang="ru-RU"/>
              <a:t> </a:t>
            </a:r>
            <a:r>
              <a:rPr lang="ru-RU" err="1"/>
              <a:t>нивото</a:t>
            </a:r>
            <a:r>
              <a:rPr lang="ru-RU"/>
              <a:t> на </a:t>
            </a:r>
            <a:r>
              <a:rPr lang="ru-RU" err="1"/>
              <a:t>събираемост</a:t>
            </a:r>
            <a:r>
              <a:rPr lang="ru-RU"/>
              <a:t> от </a:t>
            </a:r>
            <a:r>
              <a:rPr lang="ru-RU" smtClean="0"/>
              <a:t>2021 </a:t>
            </a:r>
            <a:r>
              <a:rPr lang="ru-RU"/>
              <a:t>г. и </a:t>
            </a:r>
            <a:r>
              <a:rPr lang="ru-RU" err="1"/>
              <a:t>предходните</a:t>
            </a:r>
            <a:r>
              <a:rPr lang="ru-RU"/>
              <a:t> 4 </a:t>
            </a:r>
            <a:r>
              <a:rPr lang="ru-RU" err="1" smtClean="0"/>
              <a:t>години</a:t>
            </a:r>
            <a:r>
              <a:rPr lang="ru-RU" smtClean="0"/>
              <a:t>. </a:t>
            </a:r>
            <a:r>
              <a:rPr lang="ru-RU" err="1"/>
              <a:t>Данъчните</a:t>
            </a:r>
            <a:r>
              <a:rPr lang="ru-RU"/>
              <a:t> и </a:t>
            </a:r>
            <a:r>
              <a:rPr lang="ru-RU" err="1"/>
              <a:t>неданъчните</a:t>
            </a:r>
            <a:r>
              <a:rPr lang="ru-RU"/>
              <a:t> приходи </a:t>
            </a:r>
            <a:r>
              <a:rPr lang="ru-RU" err="1"/>
              <a:t>са</a:t>
            </a:r>
            <a:r>
              <a:rPr lang="ru-RU"/>
              <a:t> </a:t>
            </a:r>
            <a:r>
              <a:rPr lang="ru-RU" err="1"/>
              <a:t>планирани</a:t>
            </a:r>
            <a:r>
              <a:rPr lang="ru-RU"/>
              <a:t> </a:t>
            </a:r>
            <a:r>
              <a:rPr lang="ru-RU" err="1"/>
              <a:t>съобразно</a:t>
            </a:r>
            <a:r>
              <a:rPr lang="ru-RU"/>
              <a:t> </a:t>
            </a:r>
            <a:r>
              <a:rPr lang="ru-RU" err="1"/>
              <a:t>нормативните</a:t>
            </a:r>
            <a:r>
              <a:rPr lang="ru-RU"/>
              <a:t> </a:t>
            </a:r>
            <a:r>
              <a:rPr lang="ru-RU" err="1"/>
              <a:t>актове</a:t>
            </a:r>
            <a:r>
              <a:rPr lang="ru-RU"/>
              <a:t>, </a:t>
            </a:r>
            <a:r>
              <a:rPr lang="ru-RU" err="1"/>
              <a:t>свързани</a:t>
            </a:r>
            <a:r>
              <a:rPr lang="ru-RU"/>
              <a:t> с </a:t>
            </a:r>
            <a:r>
              <a:rPr lang="ru-RU" err="1"/>
              <a:t>определянето</a:t>
            </a:r>
            <a:r>
              <a:rPr lang="ru-RU"/>
              <a:t> на размера на </a:t>
            </a:r>
            <a:r>
              <a:rPr lang="ru-RU" err="1"/>
              <a:t>местните</a:t>
            </a:r>
            <a:r>
              <a:rPr lang="ru-RU"/>
              <a:t> </a:t>
            </a:r>
            <a:r>
              <a:rPr lang="ru-RU" err="1"/>
              <a:t>данъци</a:t>
            </a:r>
            <a:r>
              <a:rPr lang="ru-RU"/>
              <a:t> и такси, </a:t>
            </a:r>
            <a:r>
              <a:rPr lang="ru-RU" err="1"/>
              <a:t>измененията</a:t>
            </a:r>
            <a:r>
              <a:rPr lang="ru-RU"/>
              <a:t> в </a:t>
            </a:r>
            <a:r>
              <a:rPr lang="ru-RU" err="1"/>
              <a:t>законодателството</a:t>
            </a:r>
            <a:r>
              <a:rPr lang="ru-RU"/>
              <a:t> конкретно за </a:t>
            </a:r>
            <a:r>
              <a:rPr lang="ru-RU" smtClean="0"/>
              <a:t>2022 </a:t>
            </a:r>
            <a:r>
              <a:rPr lang="ru-RU"/>
              <a:t>г., </a:t>
            </a:r>
            <a:r>
              <a:rPr lang="ru-RU" err="1"/>
              <a:t>както</a:t>
            </a:r>
            <a:r>
              <a:rPr lang="ru-RU"/>
              <a:t> и решения на </a:t>
            </a:r>
            <a:r>
              <a:rPr lang="ru-RU" err="1"/>
              <a:t>Общински</a:t>
            </a:r>
            <a:r>
              <a:rPr lang="ru-RU"/>
              <a:t> </a:t>
            </a:r>
            <a:r>
              <a:rPr lang="ru-RU" err="1"/>
              <a:t>съвет</a:t>
            </a:r>
            <a:r>
              <a:rPr lang="ru-RU"/>
              <a:t> – </a:t>
            </a:r>
            <a:r>
              <a:rPr lang="ru-RU" err="1"/>
              <a:t>Полски</a:t>
            </a:r>
            <a:r>
              <a:rPr lang="ru-RU"/>
              <a:t> </a:t>
            </a:r>
            <a:r>
              <a:rPr lang="ru-RU" err="1"/>
              <a:t>Тръмбеш</a:t>
            </a:r>
            <a:r>
              <a:rPr lang="ru-RU"/>
              <a:t>. </a:t>
            </a:r>
            <a:r>
              <a:rPr lang="ru-RU" err="1"/>
              <a:t>Прогнозата</a:t>
            </a:r>
            <a:r>
              <a:rPr lang="ru-RU"/>
              <a:t> за </a:t>
            </a:r>
            <a:r>
              <a:rPr lang="ru-RU" err="1"/>
              <a:t>данъчните</a:t>
            </a:r>
            <a:r>
              <a:rPr lang="ru-RU"/>
              <a:t> </a:t>
            </a:r>
            <a:r>
              <a:rPr lang="ru-RU" smtClean="0"/>
              <a:t>приходи </a:t>
            </a:r>
            <a:r>
              <a:rPr lang="ru-RU"/>
              <a:t>е 1 </a:t>
            </a:r>
            <a:r>
              <a:rPr lang="ru-RU" smtClean="0"/>
              <a:t>100 </a:t>
            </a:r>
            <a:r>
              <a:rPr lang="ru-RU"/>
              <a:t>000 </a:t>
            </a:r>
            <a:r>
              <a:rPr lang="ru-RU" err="1"/>
              <a:t>лв</a:t>
            </a:r>
            <a:r>
              <a:rPr lang="ru-RU"/>
              <a:t>., в </a:t>
            </a:r>
            <a:r>
              <a:rPr lang="ru-RU" err="1"/>
              <a:t>това</a:t>
            </a:r>
            <a:r>
              <a:rPr lang="ru-RU"/>
              <a:t> число по </a:t>
            </a:r>
            <a:r>
              <a:rPr lang="ru-RU" err="1"/>
              <a:t>основните</a:t>
            </a:r>
            <a:r>
              <a:rPr lang="ru-RU"/>
              <a:t> </a:t>
            </a:r>
            <a:r>
              <a:rPr lang="ru-RU" err="1"/>
              <a:t>видове</a:t>
            </a:r>
            <a:r>
              <a:rPr lang="ru-RU"/>
              <a:t> </a:t>
            </a:r>
            <a:r>
              <a:rPr lang="ru-RU" err="1"/>
              <a:t>данъци</a:t>
            </a:r>
            <a:r>
              <a:rPr lang="ru-RU"/>
              <a:t>, </a:t>
            </a:r>
            <a:r>
              <a:rPr lang="ru-RU" err="1"/>
              <a:t>както</a:t>
            </a:r>
            <a:r>
              <a:rPr lang="ru-RU"/>
              <a:t> </a:t>
            </a:r>
            <a:r>
              <a:rPr lang="ru-RU" err="1"/>
              <a:t>следва</a:t>
            </a:r>
            <a:r>
              <a:rPr lang="ru-RU"/>
              <a:t>: </a:t>
            </a:r>
            <a:endParaRPr lang="ru-RU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i="1" err="1"/>
              <a:t>патентен</a:t>
            </a:r>
            <a:r>
              <a:rPr lang="ru-RU" i="1"/>
              <a:t> </a:t>
            </a:r>
            <a:r>
              <a:rPr lang="ru-RU" i="1" err="1"/>
              <a:t>данъки</a:t>
            </a:r>
            <a:r>
              <a:rPr lang="ru-RU" i="1"/>
              <a:t> и </a:t>
            </a:r>
            <a:r>
              <a:rPr lang="ru-RU" i="1" err="1"/>
              <a:t>данък</a:t>
            </a:r>
            <a:r>
              <a:rPr lang="ru-RU" i="1"/>
              <a:t> </a:t>
            </a:r>
            <a:r>
              <a:rPr lang="ru-RU" i="1" err="1"/>
              <a:t>върху</a:t>
            </a:r>
            <a:r>
              <a:rPr lang="ru-RU" i="1"/>
              <a:t> </a:t>
            </a:r>
            <a:r>
              <a:rPr lang="ru-RU" i="1" err="1"/>
              <a:t>таксиметровите</a:t>
            </a:r>
            <a:r>
              <a:rPr lang="ru-RU" i="1"/>
              <a:t> </a:t>
            </a:r>
            <a:r>
              <a:rPr lang="ru-RU" i="1" err="1" smtClean="0"/>
              <a:t>превози</a:t>
            </a:r>
            <a:r>
              <a:rPr lang="ru-RU" i="1" smtClean="0"/>
              <a:t> – 8 600 </a:t>
            </a:r>
            <a:r>
              <a:rPr lang="ru-RU" i="1" err="1" smtClean="0"/>
              <a:t>лв</a:t>
            </a:r>
            <a:r>
              <a:rPr lang="ru-RU" i="1" smtClean="0"/>
              <a:t>.;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i="1" err="1" smtClean="0"/>
              <a:t>данък</a:t>
            </a:r>
            <a:r>
              <a:rPr lang="ru-RU" i="1" smtClean="0"/>
              <a:t> </a:t>
            </a:r>
            <a:r>
              <a:rPr lang="ru-RU" i="1" err="1"/>
              <a:t>върху</a:t>
            </a:r>
            <a:r>
              <a:rPr lang="ru-RU" i="1"/>
              <a:t> </a:t>
            </a:r>
            <a:r>
              <a:rPr lang="ru-RU" i="1" err="1"/>
              <a:t>недвижимите</a:t>
            </a:r>
            <a:r>
              <a:rPr lang="ru-RU" i="1"/>
              <a:t> </a:t>
            </a:r>
            <a:r>
              <a:rPr lang="ru-RU" i="1" err="1"/>
              <a:t>имоти</a:t>
            </a:r>
            <a:r>
              <a:rPr lang="ru-RU" i="1"/>
              <a:t> - </a:t>
            </a:r>
            <a:r>
              <a:rPr lang="ru-RU" i="1" smtClean="0"/>
              <a:t>264 </a:t>
            </a:r>
            <a:r>
              <a:rPr lang="ru-RU" i="1"/>
              <a:t>000 </a:t>
            </a:r>
            <a:r>
              <a:rPr lang="ru-RU" i="1" err="1"/>
              <a:t>лв</a:t>
            </a:r>
            <a:r>
              <a:rPr lang="ru-RU" i="1"/>
              <a:t>.;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i="1" err="1" smtClean="0"/>
              <a:t>данък</a:t>
            </a:r>
            <a:r>
              <a:rPr lang="ru-RU" i="1" smtClean="0"/>
              <a:t> </a:t>
            </a:r>
            <a:r>
              <a:rPr lang="ru-RU" i="1" err="1"/>
              <a:t>върху</a:t>
            </a:r>
            <a:r>
              <a:rPr lang="ru-RU" i="1"/>
              <a:t> </a:t>
            </a:r>
            <a:r>
              <a:rPr lang="ru-RU" i="1" err="1"/>
              <a:t>превозните</a:t>
            </a:r>
            <a:r>
              <a:rPr lang="ru-RU" i="1"/>
              <a:t> средства – </a:t>
            </a:r>
            <a:r>
              <a:rPr lang="ru-RU" i="1" smtClean="0"/>
              <a:t>550 </a:t>
            </a:r>
            <a:r>
              <a:rPr lang="ru-RU" i="1"/>
              <a:t>000 </a:t>
            </a:r>
            <a:r>
              <a:rPr lang="ru-RU" i="1" err="1"/>
              <a:t>лв</a:t>
            </a:r>
            <a:r>
              <a:rPr lang="ru-RU" i="1"/>
              <a:t>.;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i="1" err="1" smtClean="0"/>
              <a:t>данък</a:t>
            </a:r>
            <a:r>
              <a:rPr lang="ru-RU" i="1" smtClean="0"/>
              <a:t> </a:t>
            </a:r>
            <a:r>
              <a:rPr lang="ru-RU" i="1"/>
              <a:t>при </a:t>
            </a:r>
            <a:r>
              <a:rPr lang="ru-RU" i="1" err="1"/>
              <a:t>придоб</a:t>
            </a:r>
            <a:r>
              <a:rPr lang="ru-RU" i="1"/>
              <a:t>. на имущества по дарение и по </a:t>
            </a:r>
            <a:r>
              <a:rPr lang="ru-RU" i="1" err="1"/>
              <a:t>възм</a:t>
            </a:r>
            <a:r>
              <a:rPr lang="ru-RU" i="1"/>
              <a:t>. начин – </a:t>
            </a:r>
            <a:r>
              <a:rPr lang="ru-RU" i="1" smtClean="0"/>
              <a:t>275 </a:t>
            </a:r>
            <a:r>
              <a:rPr lang="ru-RU" i="1"/>
              <a:t>000 </a:t>
            </a:r>
            <a:r>
              <a:rPr lang="ru-RU" i="1" err="1"/>
              <a:t>лв</a:t>
            </a:r>
            <a:r>
              <a:rPr lang="ru-RU" i="1"/>
              <a:t>.;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i="1" err="1" smtClean="0"/>
              <a:t>туристическия</a:t>
            </a:r>
            <a:r>
              <a:rPr lang="ru-RU" i="1" smtClean="0"/>
              <a:t> </a:t>
            </a:r>
            <a:r>
              <a:rPr lang="ru-RU" i="1" err="1"/>
              <a:t>данък</a:t>
            </a:r>
            <a:r>
              <a:rPr lang="ru-RU" i="1"/>
              <a:t>- </a:t>
            </a:r>
            <a:r>
              <a:rPr lang="ru-RU" i="1" smtClean="0"/>
              <a:t>2 400 </a:t>
            </a:r>
            <a:r>
              <a:rPr lang="ru-RU" i="1" err="1"/>
              <a:t>лв</a:t>
            </a:r>
            <a:r>
              <a:rPr lang="ru-RU" i="1" smtClean="0"/>
              <a:t>.;</a:t>
            </a:r>
          </a:p>
          <a:p>
            <a:pPr algn="just"/>
            <a:r>
              <a:rPr lang="ru-RU" err="1" smtClean="0"/>
              <a:t>Предвижда</a:t>
            </a:r>
            <a:r>
              <a:rPr lang="ru-RU" smtClean="0"/>
              <a:t> </a:t>
            </a:r>
            <a:r>
              <a:rPr lang="ru-RU"/>
              <a:t>се </a:t>
            </a:r>
            <a:r>
              <a:rPr lang="ru-RU" smtClean="0"/>
              <a:t>да </a:t>
            </a:r>
            <a:r>
              <a:rPr lang="ru-RU" err="1" smtClean="0"/>
              <a:t>постъпят</a:t>
            </a:r>
            <a:r>
              <a:rPr lang="ru-RU" smtClean="0"/>
              <a:t> </a:t>
            </a:r>
            <a:r>
              <a:rPr lang="ru-RU" err="1" smtClean="0"/>
              <a:t>неданъчни</a:t>
            </a:r>
            <a:r>
              <a:rPr lang="ru-RU" smtClean="0"/>
              <a:t> приходи в размер на  3 400 000 </a:t>
            </a:r>
            <a:r>
              <a:rPr lang="ru-RU" err="1" smtClean="0"/>
              <a:t>лв</a:t>
            </a:r>
            <a:r>
              <a:rPr lang="ru-RU" smtClean="0"/>
              <a:t>., в т. </a:t>
            </a:r>
            <a:r>
              <a:rPr lang="ru-RU"/>
              <a:t>число : </a:t>
            </a:r>
            <a:r>
              <a:rPr lang="ru-RU" err="1" smtClean="0"/>
              <a:t>общински</a:t>
            </a:r>
            <a:r>
              <a:rPr lang="ru-RU" smtClean="0"/>
              <a:t> </a:t>
            </a:r>
            <a:r>
              <a:rPr lang="ru-RU"/>
              <a:t>такси </a:t>
            </a:r>
            <a:r>
              <a:rPr lang="ru-RU" smtClean="0"/>
              <a:t>– 1 116 000 </a:t>
            </a:r>
            <a:r>
              <a:rPr lang="ru-RU" err="1" smtClean="0"/>
              <a:t>лв</a:t>
            </a:r>
            <a:r>
              <a:rPr lang="ru-RU" smtClean="0"/>
              <a:t>.; приходи </a:t>
            </a:r>
            <a:r>
              <a:rPr lang="ru-RU"/>
              <a:t>и доходи от </a:t>
            </a:r>
            <a:r>
              <a:rPr lang="ru-RU" err="1" smtClean="0"/>
              <a:t>собственост</a:t>
            </a:r>
            <a:r>
              <a:rPr lang="ru-RU" smtClean="0"/>
              <a:t> – 1 222 800 </a:t>
            </a:r>
            <a:r>
              <a:rPr lang="ru-RU" err="1" smtClean="0"/>
              <a:t>лв</a:t>
            </a:r>
            <a:r>
              <a:rPr lang="ru-RU" smtClean="0"/>
              <a:t>.; </a:t>
            </a:r>
            <a:r>
              <a:rPr lang="ru-RU"/>
              <a:t>от </a:t>
            </a:r>
            <a:r>
              <a:rPr lang="ru-RU" err="1"/>
              <a:t>продажба</a:t>
            </a:r>
            <a:r>
              <a:rPr lang="ru-RU"/>
              <a:t> на </a:t>
            </a:r>
            <a:r>
              <a:rPr lang="ru-RU" err="1"/>
              <a:t>нефинансови</a:t>
            </a:r>
            <a:r>
              <a:rPr lang="ru-RU"/>
              <a:t> </a:t>
            </a:r>
            <a:r>
              <a:rPr lang="ru-RU" err="1"/>
              <a:t>активи</a:t>
            </a:r>
            <a:r>
              <a:rPr lang="ru-RU"/>
              <a:t> </a:t>
            </a:r>
            <a:r>
              <a:rPr lang="ru-RU" smtClean="0"/>
              <a:t>– 1 000 000 </a:t>
            </a:r>
            <a:r>
              <a:rPr lang="ru-RU" err="1" smtClean="0"/>
              <a:t>лв</a:t>
            </a:r>
            <a:r>
              <a:rPr lang="ru-RU" smtClean="0"/>
              <a:t>.</a:t>
            </a:r>
            <a:endParaRPr lang="ru-RU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bg-BG" i="1"/>
          </a:p>
        </p:txBody>
      </p:sp>
    </p:spTree>
    <p:extLst>
      <p:ext uri="{BB962C8B-B14F-4D97-AF65-F5344CB8AC3E}">
        <p14:creationId xmlns:p14="http://schemas.microsoft.com/office/powerpoint/2010/main" val="3613698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авоъгълник 1"/>
          <p:cNvSpPr/>
          <p:nvPr/>
        </p:nvSpPr>
        <p:spPr>
          <a:xfrm>
            <a:off x="1088968" y="199506"/>
            <a:ext cx="101914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/>
          </a:p>
          <a:p>
            <a:pPr algn="just"/>
            <a:r>
              <a:rPr lang="ru-RU" b="1" u="sng" err="1"/>
              <a:t>Финансиране</a:t>
            </a:r>
            <a:r>
              <a:rPr lang="ru-RU" b="1" u="sng"/>
              <a:t> на </a:t>
            </a:r>
            <a:r>
              <a:rPr lang="ru-RU" b="1" u="sng" err="1"/>
              <a:t>бюджетното</a:t>
            </a:r>
            <a:r>
              <a:rPr lang="ru-RU" b="1" u="sng"/>
              <a:t> </a:t>
            </a:r>
            <a:r>
              <a:rPr lang="ru-RU" b="1" u="sng" err="1" smtClean="0"/>
              <a:t>салдо</a:t>
            </a:r>
            <a:r>
              <a:rPr lang="ru-RU" b="1" u="sng" smtClean="0"/>
              <a:t> </a:t>
            </a:r>
            <a:r>
              <a:rPr lang="ru-RU" smtClean="0"/>
              <a:t>- тук </a:t>
            </a:r>
            <a:r>
              <a:rPr lang="ru-RU" err="1" smtClean="0"/>
              <a:t>основен</a:t>
            </a:r>
            <a:r>
              <a:rPr lang="ru-RU" smtClean="0"/>
              <a:t> </a:t>
            </a:r>
            <a:r>
              <a:rPr lang="ru-RU" err="1" smtClean="0"/>
              <a:t>показател</a:t>
            </a:r>
            <a:r>
              <a:rPr lang="ru-RU" smtClean="0"/>
              <a:t> е §</a:t>
            </a:r>
            <a:r>
              <a:rPr lang="ru-RU"/>
              <a:t>95 00 -</a:t>
            </a:r>
            <a:r>
              <a:rPr lang="ru-RU" err="1"/>
              <a:t>Депозити</a:t>
            </a:r>
            <a:r>
              <a:rPr lang="ru-RU"/>
              <a:t> и средства по сметки - </a:t>
            </a:r>
            <a:r>
              <a:rPr lang="ru-RU" err="1"/>
              <a:t>нето</a:t>
            </a:r>
            <a:r>
              <a:rPr lang="ru-RU"/>
              <a:t> (+/-) в размер на </a:t>
            </a:r>
            <a:r>
              <a:rPr lang="ru-RU" smtClean="0"/>
              <a:t>2 498 615 </a:t>
            </a:r>
            <a:r>
              <a:rPr lang="ru-RU" err="1"/>
              <a:t>лв</a:t>
            </a:r>
            <a:r>
              <a:rPr lang="ru-RU" smtClean="0"/>
              <a:t>.</a:t>
            </a:r>
            <a:endParaRPr lang="en-US" smtClean="0"/>
          </a:p>
          <a:p>
            <a:pPr algn="just"/>
            <a:endParaRPr lang="en-US"/>
          </a:p>
          <a:p>
            <a:pPr algn="just"/>
            <a:endParaRPr lang="en-US" smtClean="0"/>
          </a:p>
          <a:p>
            <a:pPr algn="just"/>
            <a:endParaRPr lang="ru-RU"/>
          </a:p>
          <a:p>
            <a:pPr algn="just"/>
            <a:endParaRPr lang="bg-BG"/>
          </a:p>
        </p:txBody>
      </p:sp>
      <p:graphicFrame>
        <p:nvGraphicFramePr>
          <p:cNvPr id="5" name="Диаграма 4"/>
          <p:cNvGraphicFramePr/>
          <p:nvPr>
            <p:extLst>
              <p:ext uri="{D42A27DB-BD31-4B8C-83A1-F6EECF244321}">
                <p14:modId xmlns:p14="http://schemas.microsoft.com/office/powerpoint/2010/main" val="2976083328"/>
              </p:ext>
            </p:extLst>
          </p:nvPr>
        </p:nvGraphicFramePr>
        <p:xfrm>
          <a:off x="1597688" y="1507252"/>
          <a:ext cx="8661679" cy="4902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0645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авоъгълник 1"/>
          <p:cNvSpPr/>
          <p:nvPr/>
        </p:nvSpPr>
        <p:spPr>
          <a:xfrm>
            <a:off x="803868" y="-2018645"/>
            <a:ext cx="102191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/>
          </a:p>
          <a:p>
            <a:endParaRPr lang="ru-RU"/>
          </a:p>
          <a:p>
            <a:endParaRPr lang="ru-RU"/>
          </a:p>
        </p:txBody>
      </p:sp>
      <p:sp>
        <p:nvSpPr>
          <p:cNvPr id="3" name="Правоъгълник 2"/>
          <p:cNvSpPr/>
          <p:nvPr/>
        </p:nvSpPr>
        <p:spPr>
          <a:xfrm>
            <a:off x="602902" y="673240"/>
            <a:ext cx="1123405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mtClean="0"/>
              <a:t>	При </a:t>
            </a:r>
            <a:r>
              <a:rPr lang="ru-RU" err="1"/>
              <a:t>разработване</a:t>
            </a:r>
            <a:r>
              <a:rPr lang="ru-RU"/>
              <a:t> на </a:t>
            </a:r>
            <a:r>
              <a:rPr lang="ru-RU" err="1"/>
              <a:t>разходната</a:t>
            </a:r>
            <a:r>
              <a:rPr lang="ru-RU"/>
              <a:t> част на бюджета за </a:t>
            </a:r>
            <a:r>
              <a:rPr lang="ru-RU" smtClean="0"/>
              <a:t>2022 </a:t>
            </a:r>
            <a:r>
              <a:rPr lang="ru-RU"/>
              <a:t>г. е </a:t>
            </a:r>
            <a:r>
              <a:rPr lang="ru-RU" err="1"/>
              <a:t>събрана</a:t>
            </a:r>
            <a:r>
              <a:rPr lang="ru-RU"/>
              <a:t> и </a:t>
            </a:r>
            <a:r>
              <a:rPr lang="ru-RU" err="1"/>
              <a:t>анализирана</a:t>
            </a:r>
            <a:r>
              <a:rPr lang="ru-RU"/>
              <a:t> информация от </a:t>
            </a:r>
            <a:r>
              <a:rPr lang="ru-RU" err="1"/>
              <a:t>всички</a:t>
            </a:r>
            <a:r>
              <a:rPr lang="ru-RU"/>
              <a:t> </a:t>
            </a:r>
            <a:r>
              <a:rPr lang="ru-RU" err="1"/>
              <a:t>разпоредители</a:t>
            </a:r>
            <a:r>
              <a:rPr lang="ru-RU"/>
              <a:t> с бюджет от втора степен, дирекции, </a:t>
            </a:r>
            <a:r>
              <a:rPr lang="ru-RU" err="1"/>
              <a:t>общински</a:t>
            </a:r>
            <a:r>
              <a:rPr lang="ru-RU"/>
              <a:t> предприятия. </a:t>
            </a:r>
            <a:r>
              <a:rPr lang="ru-RU" err="1"/>
              <a:t>Намалени</a:t>
            </a:r>
            <a:r>
              <a:rPr lang="ru-RU"/>
              <a:t> </a:t>
            </a:r>
            <a:r>
              <a:rPr lang="ru-RU" err="1"/>
              <a:t>са</a:t>
            </a:r>
            <a:r>
              <a:rPr lang="ru-RU"/>
              <a:t> </a:t>
            </a:r>
            <a:r>
              <a:rPr lang="ru-RU" err="1"/>
              <a:t>еднократно</a:t>
            </a:r>
            <a:r>
              <a:rPr lang="ru-RU"/>
              <a:t> </a:t>
            </a:r>
            <a:r>
              <a:rPr lang="ru-RU" err="1"/>
              <a:t>предоставените</a:t>
            </a:r>
            <a:r>
              <a:rPr lang="ru-RU"/>
              <a:t> </a:t>
            </a:r>
            <a:r>
              <a:rPr lang="ru-RU" err="1"/>
              <a:t>разходи</a:t>
            </a:r>
            <a:r>
              <a:rPr lang="ru-RU"/>
              <a:t>, </a:t>
            </a:r>
            <a:r>
              <a:rPr lang="ru-RU" err="1"/>
              <a:t>анализирана</a:t>
            </a:r>
            <a:r>
              <a:rPr lang="ru-RU"/>
              <a:t> е </a:t>
            </a:r>
            <a:r>
              <a:rPr lang="ru-RU" err="1"/>
              <a:t>тенденцията</a:t>
            </a:r>
            <a:r>
              <a:rPr lang="ru-RU"/>
              <a:t> на </a:t>
            </a:r>
            <a:r>
              <a:rPr lang="ru-RU" err="1"/>
              <a:t>разходите</a:t>
            </a:r>
            <a:r>
              <a:rPr lang="ru-RU"/>
              <a:t> на база </a:t>
            </a:r>
            <a:r>
              <a:rPr lang="ru-RU" err="1"/>
              <a:t>отчетни</a:t>
            </a:r>
            <a:r>
              <a:rPr lang="ru-RU"/>
              <a:t> </a:t>
            </a:r>
            <a:r>
              <a:rPr lang="ru-RU" err="1"/>
              <a:t>данни</a:t>
            </a:r>
            <a:r>
              <a:rPr lang="ru-RU"/>
              <a:t>. </a:t>
            </a:r>
            <a:r>
              <a:rPr lang="ru-RU" err="1"/>
              <a:t>Средствата</a:t>
            </a:r>
            <a:r>
              <a:rPr lang="ru-RU"/>
              <a:t> за работни заплати и </a:t>
            </a:r>
            <a:r>
              <a:rPr lang="ru-RU" err="1"/>
              <a:t>осигурителни</a:t>
            </a:r>
            <a:r>
              <a:rPr lang="ru-RU"/>
              <a:t> </a:t>
            </a:r>
            <a:r>
              <a:rPr lang="ru-RU" err="1"/>
              <a:t>плащания</a:t>
            </a:r>
            <a:r>
              <a:rPr lang="ru-RU"/>
              <a:t> </a:t>
            </a:r>
            <a:r>
              <a:rPr lang="ru-RU" err="1"/>
              <a:t>са</a:t>
            </a:r>
            <a:r>
              <a:rPr lang="ru-RU"/>
              <a:t> </a:t>
            </a:r>
            <a:r>
              <a:rPr lang="ru-RU" err="1"/>
              <a:t>определени</a:t>
            </a:r>
            <a:r>
              <a:rPr lang="ru-RU"/>
              <a:t> </a:t>
            </a:r>
            <a:r>
              <a:rPr lang="ru-RU" err="1"/>
              <a:t>съгласно</a:t>
            </a:r>
            <a:r>
              <a:rPr lang="ru-RU"/>
              <a:t> </a:t>
            </a:r>
            <a:r>
              <a:rPr lang="ru-RU" smtClean="0"/>
              <a:t>Решения на </a:t>
            </a:r>
            <a:r>
              <a:rPr lang="ru-RU" err="1"/>
              <a:t>Общински</a:t>
            </a:r>
            <a:r>
              <a:rPr lang="ru-RU"/>
              <a:t> </a:t>
            </a:r>
            <a:r>
              <a:rPr lang="ru-RU" err="1"/>
              <a:t>съвет</a:t>
            </a:r>
            <a:r>
              <a:rPr lang="ru-RU"/>
              <a:t> – </a:t>
            </a:r>
            <a:r>
              <a:rPr lang="ru-RU" err="1"/>
              <a:t>Полски</a:t>
            </a:r>
            <a:r>
              <a:rPr lang="ru-RU"/>
              <a:t> </a:t>
            </a:r>
            <a:r>
              <a:rPr lang="ru-RU" err="1"/>
              <a:t>Тръмбеш</a:t>
            </a:r>
            <a:r>
              <a:rPr lang="ru-RU"/>
              <a:t> за </a:t>
            </a:r>
            <a:r>
              <a:rPr lang="ru-RU" err="1" smtClean="0"/>
              <a:t>приемане</a:t>
            </a:r>
            <a:r>
              <a:rPr lang="ru-RU" smtClean="0"/>
              <a:t> на структура </a:t>
            </a:r>
            <a:r>
              <a:rPr lang="ru-RU"/>
              <a:t>на </a:t>
            </a:r>
            <a:r>
              <a:rPr lang="ru-RU" err="1"/>
              <a:t>общинска</a:t>
            </a:r>
            <a:r>
              <a:rPr lang="ru-RU"/>
              <a:t> администрация, </a:t>
            </a:r>
            <a:r>
              <a:rPr lang="ru-RU" err="1"/>
              <a:t>кметства</a:t>
            </a:r>
            <a:r>
              <a:rPr lang="ru-RU"/>
              <a:t> и </a:t>
            </a:r>
            <a:r>
              <a:rPr lang="ru-RU" err="1"/>
              <a:t>дейности</a:t>
            </a:r>
            <a:r>
              <a:rPr lang="ru-RU"/>
              <a:t> на </a:t>
            </a:r>
            <a:r>
              <a:rPr lang="ru-RU" err="1"/>
              <a:t>бюджетна</a:t>
            </a:r>
            <a:r>
              <a:rPr lang="ru-RU"/>
              <a:t> </a:t>
            </a:r>
            <a:r>
              <a:rPr lang="ru-RU" err="1" smtClean="0"/>
              <a:t>издръжка</a:t>
            </a:r>
            <a:r>
              <a:rPr lang="ru-RU" smtClean="0"/>
              <a:t>. </a:t>
            </a:r>
            <a:r>
              <a:rPr lang="ru-RU" err="1" smtClean="0"/>
              <a:t>Формирането</a:t>
            </a:r>
            <a:r>
              <a:rPr lang="ru-RU" smtClean="0"/>
              <a:t> </a:t>
            </a:r>
            <a:r>
              <a:rPr lang="ru-RU"/>
              <a:t>на </a:t>
            </a:r>
            <a:r>
              <a:rPr lang="ru-RU" err="1"/>
              <a:t>разходите</a:t>
            </a:r>
            <a:r>
              <a:rPr lang="ru-RU"/>
              <a:t> по </a:t>
            </a:r>
            <a:r>
              <a:rPr lang="ru-RU" err="1"/>
              <a:t>дейности</a:t>
            </a:r>
            <a:r>
              <a:rPr lang="ru-RU"/>
              <a:t> е в </a:t>
            </a:r>
            <a:r>
              <a:rPr lang="ru-RU" err="1"/>
              <a:t>рамките</a:t>
            </a:r>
            <a:r>
              <a:rPr lang="ru-RU"/>
              <a:t> на размера на приходите за </a:t>
            </a:r>
            <a:r>
              <a:rPr lang="ru-RU" err="1"/>
              <a:t>местни</a:t>
            </a:r>
            <a:r>
              <a:rPr lang="ru-RU"/>
              <a:t> </a:t>
            </a:r>
            <a:r>
              <a:rPr lang="ru-RU" err="1"/>
              <a:t>дейности</a:t>
            </a:r>
            <a:r>
              <a:rPr lang="ru-RU"/>
              <a:t> и </a:t>
            </a:r>
            <a:r>
              <a:rPr lang="ru-RU" err="1"/>
              <a:t>трансферите</a:t>
            </a:r>
            <a:r>
              <a:rPr lang="ru-RU"/>
              <a:t> от </a:t>
            </a:r>
            <a:r>
              <a:rPr lang="ru-RU" err="1"/>
              <a:t>централния</a:t>
            </a:r>
            <a:r>
              <a:rPr lang="ru-RU"/>
              <a:t> бюджет. </a:t>
            </a:r>
            <a:r>
              <a:rPr lang="ru-RU" err="1"/>
              <a:t>Разходите</a:t>
            </a:r>
            <a:r>
              <a:rPr lang="ru-RU"/>
              <a:t>, </a:t>
            </a:r>
            <a:r>
              <a:rPr lang="ru-RU" err="1"/>
              <a:t>планирани</a:t>
            </a:r>
            <a:r>
              <a:rPr lang="ru-RU"/>
              <a:t> за </a:t>
            </a:r>
            <a:r>
              <a:rPr lang="ru-RU" err="1"/>
              <a:t>делегираните</a:t>
            </a:r>
            <a:r>
              <a:rPr lang="ru-RU"/>
              <a:t> от </a:t>
            </a:r>
            <a:r>
              <a:rPr lang="ru-RU" err="1"/>
              <a:t>държавата</a:t>
            </a:r>
            <a:r>
              <a:rPr lang="ru-RU"/>
              <a:t> </a:t>
            </a:r>
            <a:r>
              <a:rPr lang="ru-RU" err="1"/>
              <a:t>дейности</a:t>
            </a:r>
            <a:r>
              <a:rPr lang="ru-RU"/>
              <a:t> </a:t>
            </a:r>
            <a:r>
              <a:rPr lang="ru-RU" err="1"/>
              <a:t>са</a:t>
            </a:r>
            <a:r>
              <a:rPr lang="ru-RU"/>
              <a:t> </a:t>
            </a:r>
            <a:r>
              <a:rPr lang="ru-RU" err="1"/>
              <a:t>определени</a:t>
            </a:r>
            <a:r>
              <a:rPr lang="ru-RU"/>
              <a:t> в </a:t>
            </a:r>
            <a:r>
              <a:rPr lang="ru-RU" err="1"/>
              <a:t>съответствие</a:t>
            </a:r>
            <a:r>
              <a:rPr lang="ru-RU"/>
              <a:t> с </a:t>
            </a:r>
            <a:r>
              <a:rPr lang="ru-RU" err="1"/>
              <a:t>приетите</a:t>
            </a:r>
            <a:r>
              <a:rPr lang="ru-RU"/>
              <a:t> </a:t>
            </a:r>
            <a:r>
              <a:rPr lang="ru-RU" err="1"/>
              <a:t>размери</a:t>
            </a:r>
            <a:r>
              <a:rPr lang="ru-RU"/>
              <a:t> на </a:t>
            </a:r>
            <a:r>
              <a:rPr lang="ru-RU" err="1"/>
              <a:t>бюджетните</a:t>
            </a:r>
            <a:r>
              <a:rPr lang="ru-RU"/>
              <a:t> взаимоотношения между </a:t>
            </a:r>
            <a:r>
              <a:rPr lang="ru-RU" err="1"/>
              <a:t>централния</a:t>
            </a:r>
            <a:r>
              <a:rPr lang="ru-RU"/>
              <a:t> бюджет и бюджета на </a:t>
            </a:r>
            <a:r>
              <a:rPr lang="ru-RU" err="1"/>
              <a:t>Общината</a:t>
            </a:r>
            <a:r>
              <a:rPr lang="ru-RU"/>
              <a:t> и </a:t>
            </a:r>
            <a:r>
              <a:rPr lang="ru-RU" err="1"/>
              <a:t>разпределението</a:t>
            </a:r>
            <a:r>
              <a:rPr lang="ru-RU"/>
              <a:t> по чл. </a:t>
            </a:r>
            <a:r>
              <a:rPr lang="ru-RU" smtClean="0"/>
              <a:t>52 </a:t>
            </a:r>
            <a:r>
              <a:rPr lang="ru-RU"/>
              <a:t>от Закона за </a:t>
            </a:r>
            <a:r>
              <a:rPr lang="ru-RU" err="1"/>
              <a:t>държавния</a:t>
            </a:r>
            <a:r>
              <a:rPr lang="ru-RU"/>
              <a:t> бюджет на </a:t>
            </a:r>
            <a:r>
              <a:rPr lang="ru-RU" err="1"/>
              <a:t>Република</a:t>
            </a:r>
            <a:r>
              <a:rPr lang="ru-RU"/>
              <a:t> </a:t>
            </a:r>
            <a:r>
              <a:rPr lang="ru-RU" err="1"/>
              <a:t>България</a:t>
            </a:r>
            <a:r>
              <a:rPr lang="ru-RU"/>
              <a:t> за </a:t>
            </a:r>
            <a:r>
              <a:rPr lang="ru-RU" smtClean="0"/>
              <a:t>2022 </a:t>
            </a:r>
            <a:r>
              <a:rPr lang="ru-RU"/>
              <a:t>г. </a:t>
            </a:r>
            <a:r>
              <a:rPr lang="ru-RU" err="1"/>
              <a:t>Средствата</a:t>
            </a:r>
            <a:r>
              <a:rPr lang="ru-RU"/>
              <a:t> </a:t>
            </a:r>
            <a:r>
              <a:rPr lang="ru-RU" err="1"/>
              <a:t>са</a:t>
            </a:r>
            <a:r>
              <a:rPr lang="ru-RU"/>
              <a:t> </a:t>
            </a:r>
            <a:r>
              <a:rPr lang="ru-RU" err="1"/>
              <a:t>определени</a:t>
            </a:r>
            <a:r>
              <a:rPr lang="ru-RU"/>
              <a:t> на база на:</a:t>
            </a:r>
          </a:p>
          <a:p>
            <a:pPr algn="just"/>
            <a:r>
              <a:rPr lang="ru-RU"/>
              <a:t>-	</a:t>
            </a:r>
            <a:r>
              <a:rPr lang="ru-RU" err="1"/>
              <a:t>стойностни</a:t>
            </a:r>
            <a:r>
              <a:rPr lang="ru-RU"/>
              <a:t> показатели в Решение на </a:t>
            </a:r>
            <a:r>
              <a:rPr lang="ru-RU" err="1"/>
              <a:t>Министерски</a:t>
            </a:r>
            <a:r>
              <a:rPr lang="ru-RU"/>
              <a:t> </a:t>
            </a:r>
            <a:r>
              <a:rPr lang="ru-RU" err="1"/>
              <a:t>съвет</a:t>
            </a:r>
            <a:r>
              <a:rPr lang="ru-RU"/>
              <a:t> </a:t>
            </a:r>
            <a:r>
              <a:rPr lang="ru-RU" smtClean="0"/>
              <a:t>№50/03.02.2022 </a:t>
            </a:r>
            <a:r>
              <a:rPr lang="ru-RU"/>
              <a:t>г. за </a:t>
            </a:r>
            <a:r>
              <a:rPr lang="ru-RU" err="1"/>
              <a:t>определяне</a:t>
            </a:r>
            <a:r>
              <a:rPr lang="ru-RU"/>
              <a:t> </a:t>
            </a:r>
            <a:r>
              <a:rPr lang="ru-RU" err="1"/>
              <a:t>стандартите</a:t>
            </a:r>
            <a:r>
              <a:rPr lang="ru-RU"/>
              <a:t> за </a:t>
            </a:r>
            <a:r>
              <a:rPr lang="ru-RU" err="1"/>
              <a:t>делегираните</a:t>
            </a:r>
            <a:r>
              <a:rPr lang="ru-RU"/>
              <a:t> от </a:t>
            </a:r>
            <a:r>
              <a:rPr lang="ru-RU" err="1"/>
              <a:t>държавата</a:t>
            </a:r>
            <a:r>
              <a:rPr lang="ru-RU"/>
              <a:t> </a:t>
            </a:r>
            <a:r>
              <a:rPr lang="ru-RU" err="1"/>
              <a:t>дейности</a:t>
            </a:r>
            <a:r>
              <a:rPr lang="ru-RU"/>
              <a:t> </a:t>
            </a:r>
            <a:r>
              <a:rPr lang="ru-RU" err="1"/>
              <a:t>през</a:t>
            </a:r>
            <a:r>
              <a:rPr lang="ru-RU"/>
              <a:t> </a:t>
            </a:r>
            <a:r>
              <a:rPr lang="ru-RU" smtClean="0"/>
              <a:t>2022 </a:t>
            </a:r>
            <a:r>
              <a:rPr lang="ru-RU"/>
              <a:t>г.; </a:t>
            </a:r>
          </a:p>
          <a:p>
            <a:pPr algn="just"/>
            <a:r>
              <a:rPr lang="ru-RU"/>
              <a:t>-	 </a:t>
            </a:r>
            <a:r>
              <a:rPr lang="ru-RU" err="1"/>
              <a:t>изпратените</a:t>
            </a:r>
            <a:r>
              <a:rPr lang="ru-RU"/>
              <a:t> от Министерство на </a:t>
            </a:r>
            <a:r>
              <a:rPr lang="ru-RU" err="1"/>
              <a:t>финансите</a:t>
            </a:r>
            <a:r>
              <a:rPr lang="ru-RU"/>
              <a:t> </a:t>
            </a:r>
            <a:r>
              <a:rPr lang="ru-RU" err="1"/>
              <a:t>разчетни</a:t>
            </a:r>
            <a:r>
              <a:rPr lang="ru-RU"/>
              <a:t> и </a:t>
            </a:r>
            <a:r>
              <a:rPr lang="ru-RU" err="1"/>
              <a:t>натурални</a:t>
            </a:r>
            <a:r>
              <a:rPr lang="ru-RU"/>
              <a:t> показатели </a:t>
            </a:r>
            <a:r>
              <a:rPr lang="ru-RU" err="1"/>
              <a:t>определени</a:t>
            </a:r>
            <a:r>
              <a:rPr lang="ru-RU"/>
              <a:t> за </a:t>
            </a:r>
            <a:r>
              <a:rPr lang="ru-RU" err="1"/>
              <a:t>общината</a:t>
            </a:r>
            <a:r>
              <a:rPr lang="ru-RU"/>
              <a:t>;</a:t>
            </a:r>
          </a:p>
          <a:p>
            <a:pPr algn="just"/>
            <a:r>
              <a:rPr lang="ru-RU"/>
              <a:t>-	</a:t>
            </a:r>
            <a:r>
              <a:rPr lang="ru-RU" err="1"/>
              <a:t>нормативните</a:t>
            </a:r>
            <a:r>
              <a:rPr lang="ru-RU"/>
              <a:t> </a:t>
            </a:r>
            <a:r>
              <a:rPr lang="ru-RU" err="1"/>
              <a:t>изисквания</a:t>
            </a:r>
            <a:r>
              <a:rPr lang="ru-RU"/>
              <a:t> </a:t>
            </a:r>
            <a:r>
              <a:rPr lang="ru-RU" err="1"/>
              <a:t>относно</a:t>
            </a:r>
            <a:r>
              <a:rPr lang="ru-RU"/>
              <a:t> </a:t>
            </a:r>
            <a:r>
              <a:rPr lang="ru-RU" err="1"/>
              <a:t>делегираните</a:t>
            </a:r>
            <a:r>
              <a:rPr lang="ru-RU"/>
              <a:t> от </a:t>
            </a:r>
            <a:r>
              <a:rPr lang="ru-RU" err="1"/>
              <a:t>държавата</a:t>
            </a:r>
            <a:r>
              <a:rPr lang="ru-RU"/>
              <a:t> </a:t>
            </a:r>
            <a:r>
              <a:rPr lang="ru-RU" err="1"/>
              <a:t>отговорности</a:t>
            </a:r>
            <a:r>
              <a:rPr lang="ru-RU"/>
              <a:t> и указания на Министерство на </a:t>
            </a:r>
            <a:r>
              <a:rPr lang="ru-RU" err="1"/>
              <a:t>финансите</a:t>
            </a:r>
            <a:r>
              <a:rPr lang="ru-RU"/>
              <a:t>.</a:t>
            </a:r>
          </a:p>
          <a:p>
            <a:pPr algn="just"/>
            <a:r>
              <a:rPr lang="ru-RU"/>
              <a:t>По функции </a:t>
            </a:r>
            <a:r>
              <a:rPr lang="ru-RU" err="1"/>
              <a:t>средствата</a:t>
            </a:r>
            <a:r>
              <a:rPr lang="ru-RU"/>
              <a:t> </a:t>
            </a:r>
            <a:r>
              <a:rPr lang="ru-RU" err="1"/>
              <a:t>са</a:t>
            </a:r>
            <a:r>
              <a:rPr lang="ru-RU"/>
              <a:t> </a:t>
            </a:r>
            <a:r>
              <a:rPr lang="ru-RU" err="1"/>
              <a:t>планирани</a:t>
            </a:r>
            <a:r>
              <a:rPr lang="ru-RU"/>
              <a:t>, </a:t>
            </a:r>
            <a:r>
              <a:rPr lang="ru-RU" err="1"/>
              <a:t>както</a:t>
            </a:r>
            <a:r>
              <a:rPr lang="ru-RU"/>
              <a:t> </a:t>
            </a:r>
            <a:r>
              <a:rPr lang="ru-RU" err="1"/>
              <a:t>следва</a:t>
            </a:r>
            <a:r>
              <a:rPr lang="ru-RU"/>
              <a:t>:</a:t>
            </a:r>
          </a:p>
          <a:p>
            <a:pPr algn="just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295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авоъгълник 1"/>
          <p:cNvSpPr/>
          <p:nvPr/>
        </p:nvSpPr>
        <p:spPr>
          <a:xfrm>
            <a:off x="733531" y="394692"/>
            <a:ext cx="1092255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1. 	</a:t>
            </a:r>
            <a:r>
              <a:rPr lang="ru-RU" b="1" u="sng"/>
              <a:t>Функция І – Общи </a:t>
            </a:r>
            <a:r>
              <a:rPr lang="ru-RU" b="1" u="sng" err="1"/>
              <a:t>държавни</a:t>
            </a:r>
            <a:r>
              <a:rPr lang="ru-RU" b="1" u="sng"/>
              <a:t> </a:t>
            </a:r>
            <a:r>
              <a:rPr lang="ru-RU" b="1" u="sng" err="1"/>
              <a:t>служби</a:t>
            </a:r>
            <a:endParaRPr lang="ru-RU" b="1" u="sng"/>
          </a:p>
          <a:p>
            <a:pPr algn="just"/>
            <a:r>
              <a:rPr lang="ru-RU" smtClean="0"/>
              <a:t>	</a:t>
            </a:r>
            <a:r>
              <a:rPr lang="ru-RU" err="1" smtClean="0"/>
              <a:t>Общо</a:t>
            </a:r>
            <a:r>
              <a:rPr lang="ru-RU" smtClean="0"/>
              <a:t> </a:t>
            </a:r>
            <a:r>
              <a:rPr lang="ru-RU"/>
              <a:t>за </a:t>
            </a:r>
            <a:r>
              <a:rPr lang="ru-RU" err="1"/>
              <a:t>функцията</a:t>
            </a:r>
            <a:r>
              <a:rPr lang="ru-RU"/>
              <a:t> се </a:t>
            </a:r>
            <a:r>
              <a:rPr lang="ru-RU" err="1"/>
              <a:t>планират</a:t>
            </a:r>
            <a:r>
              <a:rPr lang="ru-RU"/>
              <a:t> средства в размер на </a:t>
            </a:r>
            <a:r>
              <a:rPr lang="ru-RU" smtClean="0"/>
              <a:t>2 384 339 </a:t>
            </a:r>
            <a:r>
              <a:rPr lang="ru-RU" err="1"/>
              <a:t>лв</a:t>
            </a:r>
            <a:r>
              <a:rPr lang="ru-RU"/>
              <a:t>. </a:t>
            </a:r>
            <a:r>
              <a:rPr lang="ru-RU" err="1"/>
              <a:t>Тази</a:t>
            </a:r>
            <a:r>
              <a:rPr lang="ru-RU"/>
              <a:t> функция </a:t>
            </a:r>
            <a:r>
              <a:rPr lang="ru-RU" err="1"/>
              <a:t>обхваща</a:t>
            </a:r>
            <a:r>
              <a:rPr lang="ru-RU"/>
              <a:t> </a:t>
            </a:r>
            <a:r>
              <a:rPr lang="ru-RU" err="1"/>
              <a:t>разходите</a:t>
            </a:r>
            <a:r>
              <a:rPr lang="ru-RU"/>
              <a:t>, предназначение за </a:t>
            </a:r>
            <a:r>
              <a:rPr lang="ru-RU" err="1"/>
              <a:t>обезпечаване</a:t>
            </a:r>
            <a:r>
              <a:rPr lang="ru-RU"/>
              <a:t> изпълнението на </a:t>
            </a:r>
            <a:r>
              <a:rPr lang="ru-RU" err="1"/>
              <a:t>основните</a:t>
            </a:r>
            <a:r>
              <a:rPr lang="ru-RU"/>
              <a:t> функции на </a:t>
            </a:r>
            <a:r>
              <a:rPr lang="ru-RU" err="1"/>
              <a:t>общинската</a:t>
            </a:r>
            <a:r>
              <a:rPr lang="ru-RU"/>
              <a:t> администрация. </a:t>
            </a:r>
            <a:r>
              <a:rPr lang="ru-RU" err="1"/>
              <a:t>Средствата</a:t>
            </a:r>
            <a:r>
              <a:rPr lang="ru-RU"/>
              <a:t> за </a:t>
            </a:r>
            <a:r>
              <a:rPr lang="ru-RU" err="1"/>
              <a:t>общинска</a:t>
            </a:r>
            <a:r>
              <a:rPr lang="ru-RU"/>
              <a:t> администрация </a:t>
            </a:r>
            <a:r>
              <a:rPr lang="ru-RU" err="1" smtClean="0"/>
              <a:t>делегирана</a:t>
            </a:r>
            <a:r>
              <a:rPr lang="ru-RU" smtClean="0"/>
              <a:t> от </a:t>
            </a:r>
            <a:r>
              <a:rPr lang="ru-RU" err="1" smtClean="0"/>
              <a:t>държавата</a:t>
            </a:r>
            <a:r>
              <a:rPr lang="ru-RU" smtClean="0"/>
              <a:t> </a:t>
            </a:r>
            <a:r>
              <a:rPr lang="ru-RU" err="1" smtClean="0"/>
              <a:t>дейност</a:t>
            </a:r>
            <a:r>
              <a:rPr lang="ru-RU" smtClean="0"/>
              <a:t> в </a:t>
            </a:r>
            <a:r>
              <a:rPr lang="ru-RU"/>
              <a:t>Бюджет </a:t>
            </a:r>
            <a:r>
              <a:rPr lang="ru-RU" smtClean="0"/>
              <a:t>2022 </a:t>
            </a:r>
            <a:r>
              <a:rPr lang="ru-RU"/>
              <a:t>се предоставят на </a:t>
            </a:r>
            <a:r>
              <a:rPr lang="ru-RU" err="1"/>
              <a:t>общините</a:t>
            </a:r>
            <a:r>
              <a:rPr lang="ru-RU"/>
              <a:t> по два </a:t>
            </a:r>
            <a:r>
              <a:rPr lang="ru-RU" err="1"/>
              <a:t>съставни</a:t>
            </a:r>
            <a:r>
              <a:rPr lang="ru-RU"/>
              <a:t> компонента на стандарта – за </a:t>
            </a:r>
            <a:r>
              <a:rPr lang="ru-RU" err="1"/>
              <a:t>кметове</a:t>
            </a:r>
            <a:r>
              <a:rPr lang="ru-RU"/>
              <a:t> и </a:t>
            </a:r>
            <a:r>
              <a:rPr lang="ru-RU" err="1"/>
              <a:t>кметски</a:t>
            </a:r>
            <a:r>
              <a:rPr lang="ru-RU"/>
              <a:t> </a:t>
            </a:r>
            <a:r>
              <a:rPr lang="ru-RU" err="1"/>
              <a:t>наместници</a:t>
            </a:r>
            <a:r>
              <a:rPr lang="ru-RU"/>
              <a:t> и за служители от </a:t>
            </a:r>
            <a:r>
              <a:rPr lang="ru-RU" err="1"/>
              <a:t>общинска</a:t>
            </a:r>
            <a:r>
              <a:rPr lang="ru-RU"/>
              <a:t> администрация. С чл. </a:t>
            </a:r>
            <a:r>
              <a:rPr lang="ru-RU" smtClean="0"/>
              <a:t>52 </a:t>
            </a:r>
            <a:r>
              <a:rPr lang="ru-RU"/>
              <a:t>от ЗДБРБ за </a:t>
            </a:r>
            <a:r>
              <a:rPr lang="ru-RU" smtClean="0"/>
              <a:t>2022 </a:t>
            </a:r>
            <a:r>
              <a:rPr lang="ru-RU"/>
              <a:t>г. </a:t>
            </a:r>
            <a:r>
              <a:rPr lang="ru-RU" err="1"/>
              <a:t>са</a:t>
            </a:r>
            <a:r>
              <a:rPr lang="ru-RU"/>
              <a:t> </a:t>
            </a:r>
            <a:r>
              <a:rPr lang="ru-RU" err="1"/>
              <a:t>определени</a:t>
            </a:r>
            <a:r>
              <a:rPr lang="ru-RU"/>
              <a:t> </a:t>
            </a:r>
            <a:r>
              <a:rPr lang="ru-RU" err="1"/>
              <a:t>средствата</a:t>
            </a:r>
            <a:r>
              <a:rPr lang="ru-RU"/>
              <a:t> за </a:t>
            </a:r>
            <a:r>
              <a:rPr lang="ru-RU" err="1"/>
              <a:t>общинската</a:t>
            </a:r>
            <a:r>
              <a:rPr lang="ru-RU"/>
              <a:t> администрация в размер на 1 </a:t>
            </a:r>
            <a:r>
              <a:rPr lang="ru-RU" smtClean="0"/>
              <a:t>152 400, </a:t>
            </a:r>
            <a:r>
              <a:rPr lang="ru-RU"/>
              <a:t>в т. ч. средства за </a:t>
            </a:r>
            <a:r>
              <a:rPr lang="ru-RU" err="1"/>
              <a:t>кметове</a:t>
            </a:r>
            <a:r>
              <a:rPr lang="ru-RU"/>
              <a:t> и </a:t>
            </a:r>
            <a:r>
              <a:rPr lang="ru-RU" err="1"/>
              <a:t>кметски</a:t>
            </a:r>
            <a:r>
              <a:rPr lang="ru-RU"/>
              <a:t> </a:t>
            </a:r>
            <a:r>
              <a:rPr lang="ru-RU" err="1"/>
              <a:t>наместници</a:t>
            </a:r>
            <a:r>
              <a:rPr lang="ru-RU"/>
              <a:t> – </a:t>
            </a:r>
            <a:r>
              <a:rPr lang="ru-RU" smtClean="0"/>
              <a:t>344 200 </a:t>
            </a:r>
            <a:r>
              <a:rPr lang="ru-RU" err="1"/>
              <a:t>лв</a:t>
            </a:r>
            <a:r>
              <a:rPr lang="ru-RU"/>
              <a:t>. и средства за </a:t>
            </a:r>
            <a:r>
              <a:rPr lang="ru-RU" err="1"/>
              <a:t>останалата</a:t>
            </a:r>
            <a:r>
              <a:rPr lang="ru-RU"/>
              <a:t> </a:t>
            </a:r>
            <a:r>
              <a:rPr lang="ru-RU" err="1"/>
              <a:t>численост</a:t>
            </a:r>
            <a:r>
              <a:rPr lang="ru-RU"/>
              <a:t> на </a:t>
            </a:r>
            <a:r>
              <a:rPr lang="ru-RU" err="1"/>
              <a:t>администрацията</a:t>
            </a:r>
            <a:r>
              <a:rPr lang="ru-RU"/>
              <a:t> – </a:t>
            </a:r>
            <a:r>
              <a:rPr lang="ru-RU" smtClean="0"/>
              <a:t>808 200 </a:t>
            </a:r>
            <a:r>
              <a:rPr lang="ru-RU" err="1"/>
              <a:t>лв</a:t>
            </a:r>
            <a:r>
              <a:rPr lang="ru-RU"/>
              <a:t>. </a:t>
            </a:r>
            <a:r>
              <a:rPr lang="ru-RU" err="1" smtClean="0"/>
              <a:t>Планирани</a:t>
            </a:r>
            <a:r>
              <a:rPr lang="ru-RU" smtClean="0"/>
              <a:t> </a:t>
            </a:r>
            <a:r>
              <a:rPr lang="ru-RU" err="1" smtClean="0"/>
              <a:t>са</a:t>
            </a:r>
            <a:r>
              <a:rPr lang="ru-RU" smtClean="0"/>
              <a:t> и средства </a:t>
            </a:r>
            <a:r>
              <a:rPr lang="ru-RU"/>
              <a:t>в размер на </a:t>
            </a:r>
            <a:r>
              <a:rPr lang="ru-RU" smtClean="0"/>
              <a:t>230 000 </a:t>
            </a:r>
            <a:r>
              <a:rPr lang="ru-RU" err="1" smtClean="0"/>
              <a:t>лв</a:t>
            </a:r>
            <a:r>
              <a:rPr lang="ru-RU"/>
              <a:t>., за </a:t>
            </a:r>
            <a:r>
              <a:rPr lang="ru-RU" err="1"/>
              <a:t>възнаграждения</a:t>
            </a:r>
            <a:r>
              <a:rPr lang="ru-RU"/>
              <a:t>, </a:t>
            </a:r>
            <a:r>
              <a:rPr lang="ru-RU" err="1"/>
              <a:t>осигурителни</a:t>
            </a:r>
            <a:r>
              <a:rPr lang="ru-RU"/>
              <a:t> </a:t>
            </a:r>
            <a:r>
              <a:rPr lang="ru-RU" err="1"/>
              <a:t>плащания</a:t>
            </a:r>
            <a:r>
              <a:rPr lang="ru-RU"/>
              <a:t> и </a:t>
            </a:r>
            <a:r>
              <a:rPr lang="ru-RU" err="1"/>
              <a:t>издръжка</a:t>
            </a:r>
            <a:r>
              <a:rPr lang="ru-RU"/>
              <a:t> на </a:t>
            </a:r>
            <a:r>
              <a:rPr lang="ru-RU" err="1"/>
              <a:t>Общинския</a:t>
            </a:r>
            <a:r>
              <a:rPr lang="ru-RU"/>
              <a:t> </a:t>
            </a:r>
            <a:r>
              <a:rPr lang="ru-RU" err="1" smtClean="0"/>
              <a:t>съвет</a:t>
            </a:r>
            <a:r>
              <a:rPr lang="ru-RU" smtClean="0"/>
              <a:t>. </a:t>
            </a:r>
          </a:p>
          <a:p>
            <a:pPr algn="just"/>
            <a:endParaRPr lang="ru-RU" smtClean="0"/>
          </a:p>
          <a:p>
            <a:pPr algn="just"/>
            <a:r>
              <a:rPr lang="ru-RU" b="1" u="sng" smtClean="0"/>
              <a:t>2. Функция </a:t>
            </a:r>
            <a:r>
              <a:rPr lang="ru-RU" b="1" u="sng"/>
              <a:t>ІІ – </a:t>
            </a:r>
            <a:r>
              <a:rPr lang="ru-RU" b="1" u="sng" err="1"/>
              <a:t>Отбрана</a:t>
            </a:r>
            <a:r>
              <a:rPr lang="ru-RU" b="1" u="sng"/>
              <a:t> и </a:t>
            </a:r>
            <a:r>
              <a:rPr lang="ru-RU" b="1" u="sng" err="1"/>
              <a:t>сигурност</a:t>
            </a:r>
            <a:endParaRPr lang="ru-RU" b="1" u="sng"/>
          </a:p>
          <a:p>
            <a:pPr algn="just"/>
            <a:r>
              <a:rPr lang="ru-RU"/>
              <a:t>	</a:t>
            </a:r>
            <a:r>
              <a:rPr lang="ru-RU" err="1" smtClean="0"/>
              <a:t>Във</a:t>
            </a:r>
            <a:r>
              <a:rPr lang="ru-RU" smtClean="0"/>
              <a:t> </a:t>
            </a:r>
            <a:r>
              <a:rPr lang="ru-RU" err="1"/>
              <a:t>функцията</a:t>
            </a:r>
            <a:r>
              <a:rPr lang="ru-RU"/>
              <a:t> </a:t>
            </a:r>
            <a:r>
              <a:rPr lang="ru-RU" err="1"/>
              <a:t>са</a:t>
            </a:r>
            <a:r>
              <a:rPr lang="ru-RU"/>
              <a:t> </a:t>
            </a:r>
            <a:r>
              <a:rPr lang="ru-RU" err="1"/>
              <a:t>включени</a:t>
            </a:r>
            <a:r>
              <a:rPr lang="ru-RU"/>
              <a:t> </a:t>
            </a:r>
            <a:r>
              <a:rPr lang="ru-RU" err="1"/>
              <a:t>разходи</a:t>
            </a:r>
            <a:r>
              <a:rPr lang="ru-RU"/>
              <a:t> за </a:t>
            </a:r>
            <a:r>
              <a:rPr lang="ru-RU" err="1"/>
              <a:t>специфични</a:t>
            </a:r>
            <a:r>
              <a:rPr lang="ru-RU"/>
              <a:t> </a:t>
            </a:r>
            <a:r>
              <a:rPr lang="ru-RU" err="1"/>
              <a:t>дейности</a:t>
            </a:r>
            <a:r>
              <a:rPr lang="ru-RU"/>
              <a:t>, </a:t>
            </a:r>
            <a:r>
              <a:rPr lang="ru-RU" err="1"/>
              <a:t>които</a:t>
            </a:r>
            <a:r>
              <a:rPr lang="ru-RU"/>
              <a:t> се </a:t>
            </a:r>
            <a:r>
              <a:rPr lang="ru-RU" err="1"/>
              <a:t>финансират</a:t>
            </a:r>
            <a:r>
              <a:rPr lang="ru-RU"/>
              <a:t> за сметка на </a:t>
            </a:r>
            <a:r>
              <a:rPr lang="ru-RU" err="1"/>
              <a:t>държавния</a:t>
            </a:r>
            <a:r>
              <a:rPr lang="ru-RU"/>
              <a:t> трансфер, </a:t>
            </a:r>
            <a:r>
              <a:rPr lang="ru-RU" err="1"/>
              <a:t>като</a:t>
            </a:r>
            <a:r>
              <a:rPr lang="ru-RU"/>
              <a:t> </a:t>
            </a:r>
            <a:r>
              <a:rPr lang="ru-RU" err="1"/>
              <a:t>средствата</a:t>
            </a:r>
            <a:r>
              <a:rPr lang="ru-RU"/>
              <a:t> се </a:t>
            </a:r>
            <a:r>
              <a:rPr lang="ru-RU" err="1"/>
              <a:t>формират</a:t>
            </a:r>
            <a:r>
              <a:rPr lang="ru-RU"/>
              <a:t> на база </a:t>
            </a:r>
            <a:r>
              <a:rPr lang="ru-RU" err="1"/>
              <a:t>разходни</a:t>
            </a:r>
            <a:r>
              <a:rPr lang="ru-RU"/>
              <a:t> </a:t>
            </a:r>
            <a:r>
              <a:rPr lang="ru-RU" err="1"/>
              <a:t>стандарти</a:t>
            </a:r>
            <a:r>
              <a:rPr lang="ru-RU"/>
              <a:t> и </a:t>
            </a:r>
            <a:r>
              <a:rPr lang="ru-RU" err="1"/>
              <a:t>натурални</a:t>
            </a:r>
            <a:r>
              <a:rPr lang="ru-RU"/>
              <a:t> показатели и средства от </a:t>
            </a:r>
            <a:r>
              <a:rPr lang="ru-RU" err="1"/>
              <a:t>преходен</a:t>
            </a:r>
            <a:r>
              <a:rPr lang="ru-RU"/>
              <a:t> </a:t>
            </a:r>
            <a:r>
              <a:rPr lang="ru-RU" err="1"/>
              <a:t>остатък</a:t>
            </a:r>
            <a:r>
              <a:rPr lang="ru-RU"/>
              <a:t>. За </a:t>
            </a:r>
            <a:r>
              <a:rPr lang="ru-RU" smtClean="0"/>
              <a:t>2022 </a:t>
            </a:r>
            <a:r>
              <a:rPr lang="ru-RU"/>
              <a:t>г. по функция </a:t>
            </a:r>
            <a:r>
              <a:rPr lang="ru-RU" err="1"/>
              <a:t>Отбрана</a:t>
            </a:r>
            <a:r>
              <a:rPr lang="ru-RU"/>
              <a:t> и </a:t>
            </a:r>
            <a:r>
              <a:rPr lang="ru-RU" err="1"/>
              <a:t>сигурност</a:t>
            </a:r>
            <a:r>
              <a:rPr lang="ru-RU"/>
              <a:t> се </a:t>
            </a:r>
            <a:r>
              <a:rPr lang="ru-RU" err="1"/>
              <a:t>планират</a:t>
            </a:r>
            <a:r>
              <a:rPr lang="ru-RU"/>
              <a:t> средства </a:t>
            </a:r>
            <a:r>
              <a:rPr lang="ru-RU" err="1"/>
              <a:t>общо</a:t>
            </a:r>
            <a:r>
              <a:rPr lang="ru-RU"/>
              <a:t> в размер на </a:t>
            </a:r>
            <a:r>
              <a:rPr lang="ru-RU" smtClean="0"/>
              <a:t> 243 558 лв </a:t>
            </a:r>
            <a:r>
              <a:rPr lang="ru-RU"/>
              <a:t>. </a:t>
            </a:r>
            <a:r>
              <a:rPr lang="ru-RU" err="1" smtClean="0"/>
              <a:t>Средствата</a:t>
            </a:r>
            <a:r>
              <a:rPr lang="ru-RU" smtClean="0"/>
              <a:t> </a:t>
            </a:r>
            <a:r>
              <a:rPr lang="ru-RU" err="1" smtClean="0"/>
              <a:t>са</a:t>
            </a:r>
            <a:r>
              <a:rPr lang="ru-RU" smtClean="0"/>
              <a:t> </a:t>
            </a:r>
            <a:r>
              <a:rPr lang="ru-RU" err="1" smtClean="0"/>
              <a:t>разпределени</a:t>
            </a:r>
            <a:r>
              <a:rPr lang="ru-RU" smtClean="0"/>
              <a:t> за: </a:t>
            </a:r>
            <a:r>
              <a:rPr lang="ru-RU"/>
              <a:t>	</a:t>
            </a:r>
            <a:r>
              <a:rPr lang="ru-RU" err="1"/>
              <a:t>възнаграждение</a:t>
            </a:r>
            <a:r>
              <a:rPr lang="ru-RU"/>
              <a:t> на </a:t>
            </a:r>
            <a:r>
              <a:rPr lang="ru-RU" err="1" smtClean="0"/>
              <a:t>обществени</a:t>
            </a:r>
            <a:r>
              <a:rPr lang="ru-RU" smtClean="0"/>
              <a:t> </a:t>
            </a:r>
            <a:r>
              <a:rPr lang="ru-RU" err="1" smtClean="0"/>
              <a:t>възпитатели</a:t>
            </a:r>
            <a:r>
              <a:rPr lang="ru-RU" smtClean="0"/>
              <a:t>; </a:t>
            </a:r>
            <a:r>
              <a:rPr lang="ru-RU" err="1" smtClean="0"/>
              <a:t>издръжка</a:t>
            </a:r>
            <a:r>
              <a:rPr lang="ru-RU" smtClean="0"/>
              <a:t> </a:t>
            </a:r>
            <a:r>
              <a:rPr lang="ru-RU"/>
              <a:t>на </a:t>
            </a:r>
            <a:r>
              <a:rPr lang="ru-RU" err="1"/>
              <a:t>местната</a:t>
            </a:r>
            <a:r>
              <a:rPr lang="ru-RU"/>
              <a:t> </a:t>
            </a:r>
            <a:r>
              <a:rPr lang="ru-RU" err="1"/>
              <a:t>комисия</a:t>
            </a:r>
            <a:r>
              <a:rPr lang="ru-RU"/>
              <a:t> за </a:t>
            </a:r>
            <a:r>
              <a:rPr lang="ru-RU" err="1"/>
              <a:t>борба</a:t>
            </a:r>
            <a:r>
              <a:rPr lang="ru-RU"/>
              <a:t> </a:t>
            </a:r>
            <a:r>
              <a:rPr lang="ru-RU" err="1"/>
              <a:t>срещу</a:t>
            </a:r>
            <a:r>
              <a:rPr lang="ru-RU"/>
              <a:t> </a:t>
            </a:r>
            <a:r>
              <a:rPr lang="ru-RU" err="1"/>
              <a:t>противообществените</a:t>
            </a:r>
            <a:r>
              <a:rPr lang="ru-RU"/>
              <a:t> прояви на </a:t>
            </a:r>
            <a:r>
              <a:rPr lang="ru-RU" err="1"/>
              <a:t>малолетните</a:t>
            </a:r>
            <a:r>
              <a:rPr lang="ru-RU"/>
              <a:t> и </a:t>
            </a:r>
            <a:r>
              <a:rPr lang="ru-RU" err="1"/>
              <a:t>непълнолетните</a:t>
            </a:r>
            <a:r>
              <a:rPr lang="ru-RU" smtClean="0"/>
              <a:t>; </a:t>
            </a:r>
            <a:r>
              <a:rPr lang="ru-RU"/>
              <a:t>	</a:t>
            </a:r>
            <a:r>
              <a:rPr lang="ru-RU" err="1"/>
              <a:t>издръжката</a:t>
            </a:r>
            <a:r>
              <a:rPr lang="ru-RU"/>
              <a:t> на </a:t>
            </a:r>
            <a:r>
              <a:rPr lang="ru-RU" err="1"/>
              <a:t>районните</a:t>
            </a:r>
            <a:r>
              <a:rPr lang="ru-RU"/>
              <a:t> </a:t>
            </a:r>
            <a:r>
              <a:rPr lang="ru-RU" err="1"/>
              <a:t>полицейски</a:t>
            </a:r>
            <a:r>
              <a:rPr lang="ru-RU"/>
              <a:t> </a:t>
            </a:r>
            <a:r>
              <a:rPr lang="ru-RU" err="1" smtClean="0"/>
              <a:t>инспектори</a:t>
            </a:r>
            <a:r>
              <a:rPr lang="ru-RU"/>
              <a:t>; </a:t>
            </a:r>
            <a:r>
              <a:rPr lang="ru-RU" err="1" smtClean="0"/>
              <a:t>издръжка</a:t>
            </a:r>
            <a:r>
              <a:rPr lang="ru-RU" smtClean="0"/>
              <a:t> </a:t>
            </a:r>
            <a:r>
              <a:rPr lang="ru-RU"/>
              <a:t>на </a:t>
            </a:r>
            <a:r>
              <a:rPr lang="ru-RU" err="1"/>
              <a:t>детската</a:t>
            </a:r>
            <a:r>
              <a:rPr lang="ru-RU"/>
              <a:t> </a:t>
            </a:r>
            <a:r>
              <a:rPr lang="ru-RU" err="1"/>
              <a:t>педагогическа</a:t>
            </a:r>
            <a:r>
              <a:rPr lang="ru-RU"/>
              <a:t> стая; </a:t>
            </a:r>
            <a:r>
              <a:rPr lang="ru-RU" err="1" smtClean="0"/>
              <a:t>възнаграждения</a:t>
            </a:r>
            <a:r>
              <a:rPr lang="ru-RU"/>
              <a:t>, </a:t>
            </a:r>
            <a:r>
              <a:rPr lang="ru-RU" err="1"/>
              <a:t>осигурителни</a:t>
            </a:r>
            <a:r>
              <a:rPr lang="ru-RU"/>
              <a:t> вноски, </a:t>
            </a:r>
            <a:r>
              <a:rPr lang="ru-RU" err="1"/>
              <a:t>както</a:t>
            </a:r>
            <a:r>
              <a:rPr lang="ru-RU"/>
              <a:t> и </a:t>
            </a:r>
            <a:r>
              <a:rPr lang="ru-RU" err="1"/>
              <a:t>други</a:t>
            </a:r>
            <a:r>
              <a:rPr lang="ru-RU"/>
              <a:t> нормативно </a:t>
            </a:r>
            <a:r>
              <a:rPr lang="ru-RU" err="1"/>
              <a:t>признати</a:t>
            </a:r>
            <a:r>
              <a:rPr lang="ru-RU"/>
              <a:t> </a:t>
            </a:r>
            <a:r>
              <a:rPr lang="ru-RU" err="1"/>
              <a:t>разходи</a:t>
            </a:r>
            <a:r>
              <a:rPr lang="ru-RU"/>
              <a:t> на </a:t>
            </a:r>
            <a:r>
              <a:rPr lang="ru-RU" err="1"/>
              <a:t>денонощните</a:t>
            </a:r>
            <a:r>
              <a:rPr lang="ru-RU"/>
              <a:t> </a:t>
            </a:r>
            <a:r>
              <a:rPr lang="ru-RU" err="1"/>
              <a:t>оперативни</a:t>
            </a:r>
            <a:r>
              <a:rPr lang="ru-RU"/>
              <a:t> </a:t>
            </a:r>
            <a:r>
              <a:rPr lang="ru-RU" err="1" smtClean="0"/>
              <a:t>дежурни</a:t>
            </a:r>
            <a:r>
              <a:rPr lang="ru-RU"/>
              <a:t>; </a:t>
            </a:r>
            <a:r>
              <a:rPr lang="ru-RU" smtClean="0"/>
              <a:t> </a:t>
            </a:r>
            <a:r>
              <a:rPr lang="ru-RU" err="1" smtClean="0"/>
              <a:t>издръжка</a:t>
            </a:r>
            <a:r>
              <a:rPr lang="ru-RU" smtClean="0"/>
              <a:t> на </a:t>
            </a:r>
            <a:r>
              <a:rPr lang="ru-RU" err="1" smtClean="0"/>
              <a:t>доброволните</a:t>
            </a:r>
            <a:r>
              <a:rPr lang="ru-RU" smtClean="0"/>
              <a:t> </a:t>
            </a:r>
            <a:r>
              <a:rPr lang="ru-RU"/>
              <a:t>формирования за защита при </a:t>
            </a:r>
            <a:r>
              <a:rPr lang="ru-RU" smtClean="0"/>
              <a:t>бедствия.</a:t>
            </a:r>
            <a:endParaRPr lang="ru-RU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4918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ерига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TM04033919[[fn=Верига]]</Template>
  <TotalTime>631</TotalTime>
  <Words>1313</Words>
  <Application>Microsoft Office PowerPoint</Application>
  <PresentationFormat>Широк екран</PresentationFormat>
  <Paragraphs>157</Paragraphs>
  <Slides>17</Slides>
  <Notes>0</Notes>
  <HiddenSlides>0</HiddenSlides>
  <MMClips>0</MMClips>
  <ScaleCrop>false</ScaleCrop>
  <HeadingPairs>
    <vt:vector size="6" baseType="variant">
      <vt:variant>
        <vt:lpstr>Използвани шрифтове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17</vt:i4>
      </vt:variant>
    </vt:vector>
  </HeadingPairs>
  <TitlesOfParts>
    <vt:vector size="22" baseType="lpstr">
      <vt:lpstr>Arial</vt:lpstr>
      <vt:lpstr>Trebuchet MS</vt:lpstr>
      <vt:lpstr>Tw Cen MT</vt:lpstr>
      <vt:lpstr>Wingdings</vt:lpstr>
      <vt:lpstr>Верига</vt:lpstr>
      <vt:lpstr>Община полски тръмбеш</vt:lpstr>
      <vt:lpstr>Община полски тръмбеш -ПРОЕКТОБЮДЖЕТ ЗА 2022 - акценти </vt:lpstr>
      <vt:lpstr>Община полски тръмбеш -ПРОЕКТОБЮДЖЕТ ЗА 2022 - акценти 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PowerPoint</dc:title>
  <dc:creator>Krassi Velikova</dc:creator>
  <cp:lastModifiedBy>Krassi Velikova</cp:lastModifiedBy>
  <cp:revision>78</cp:revision>
  <dcterms:created xsi:type="dcterms:W3CDTF">2021-02-03T12:07:53Z</dcterms:created>
  <dcterms:modified xsi:type="dcterms:W3CDTF">2022-03-15T09:45:22Z</dcterms:modified>
</cp:coreProperties>
</file>